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0441" autoAdjust="0"/>
  </p:normalViewPr>
  <p:slideViewPr>
    <p:cSldViewPr snapToGrid="0">
      <p:cViewPr varScale="1">
        <p:scale>
          <a:sx n="70" d="100"/>
          <a:sy n="70" d="100"/>
        </p:scale>
        <p:origin x="20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ov_delovni_lis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l-SI" dirty="0" smtClean="0"/>
              <a:t>Diplomanti</a:t>
            </a:r>
            <a:r>
              <a:rPr lang="sl-SI" baseline="0" dirty="0" smtClean="0"/>
              <a:t> zaposleni v zadnjih treh letih imajo zahtevane veščine</a:t>
            </a:r>
            <a:endParaRPr lang="sl-SI"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l-SI"/>
        </a:p>
      </c:txPr>
    </c:title>
    <c:autoTitleDeleted val="0"/>
    <c:plotArea>
      <c:layout/>
      <c:barChart>
        <c:barDir val="bar"/>
        <c:grouping val="clustered"/>
        <c:varyColors val="0"/>
        <c:ser>
          <c:idx val="0"/>
          <c:order val="0"/>
          <c:tx>
            <c:strRef>
              <c:f>List1!$B$1</c:f>
              <c:strCache>
                <c:ptCount val="1"/>
                <c:pt idx="0">
                  <c:v>Evropsko povprečje</c:v>
                </c:pt>
              </c:strCache>
            </c:strRef>
          </c:tx>
          <c:spPr>
            <a:solidFill>
              <a:schemeClr val="accent1"/>
            </a:solidFill>
            <a:ln>
              <a:noFill/>
            </a:ln>
            <a:effectLst/>
          </c:spPr>
          <c:invertIfNegative val="0"/>
          <c:cat>
            <c:numRef>
              <c:f>List1!$A$2</c:f>
              <c:numCache>
                <c:formatCode>General</c:formatCode>
                <c:ptCount val="1"/>
              </c:numCache>
            </c:numRef>
          </c:cat>
          <c:val>
            <c:numRef>
              <c:f>List1!$B$2</c:f>
              <c:numCache>
                <c:formatCode>General</c:formatCode>
                <c:ptCount val="1"/>
                <c:pt idx="0">
                  <c:v>27</c:v>
                </c:pt>
              </c:numCache>
            </c:numRef>
          </c:val>
          <c:extLst>
            <c:ext xmlns:c16="http://schemas.microsoft.com/office/drawing/2014/chart" uri="{C3380CC4-5D6E-409C-BE32-E72D297353CC}">
              <c16:uniqueId val="{00000000-FC7E-4E76-BB98-4173D6F1524E}"/>
            </c:ext>
          </c:extLst>
        </c:ser>
        <c:ser>
          <c:idx val="1"/>
          <c:order val="1"/>
          <c:tx>
            <c:strRef>
              <c:f>List1!$C$1</c:f>
              <c:strCache>
                <c:ptCount val="1"/>
                <c:pt idx="0">
                  <c:v>Slovenija</c:v>
                </c:pt>
              </c:strCache>
            </c:strRef>
          </c:tx>
          <c:spPr>
            <a:solidFill>
              <a:schemeClr val="accent2"/>
            </a:solidFill>
            <a:ln>
              <a:noFill/>
            </a:ln>
            <a:effectLst/>
          </c:spPr>
          <c:invertIfNegative val="0"/>
          <c:cat>
            <c:numRef>
              <c:f>List1!$A$2</c:f>
              <c:numCache>
                <c:formatCode>General</c:formatCode>
                <c:ptCount val="1"/>
              </c:numCache>
            </c:numRef>
          </c:cat>
          <c:val>
            <c:numRef>
              <c:f>List1!$C$2</c:f>
              <c:numCache>
                <c:formatCode>General</c:formatCode>
                <c:ptCount val="1"/>
                <c:pt idx="0">
                  <c:v>8</c:v>
                </c:pt>
              </c:numCache>
            </c:numRef>
          </c:val>
          <c:extLst>
            <c:ext xmlns:c16="http://schemas.microsoft.com/office/drawing/2014/chart" uri="{C3380CC4-5D6E-409C-BE32-E72D297353CC}">
              <c16:uniqueId val="{00000001-FC7E-4E76-BB98-4173D6F1524E}"/>
            </c:ext>
          </c:extLst>
        </c:ser>
        <c:dLbls>
          <c:showLegendKey val="0"/>
          <c:showVal val="0"/>
          <c:showCatName val="0"/>
          <c:showSerName val="0"/>
          <c:showPercent val="0"/>
          <c:showBubbleSize val="0"/>
        </c:dLbls>
        <c:gapWidth val="182"/>
        <c:axId val="1018992"/>
        <c:axId val="1014832"/>
      </c:barChart>
      <c:catAx>
        <c:axId val="1018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014832"/>
        <c:crosses val="autoZero"/>
        <c:auto val="1"/>
        <c:lblAlgn val="ctr"/>
        <c:lblOffset val="100"/>
        <c:noMultiLvlLbl val="0"/>
      </c:catAx>
      <c:valAx>
        <c:axId val="10148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0189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chart>
  <c:spPr>
    <a:noFill/>
    <a:ln>
      <a:noFill/>
    </a:ln>
    <a:effectLst/>
  </c:spPr>
  <c:txPr>
    <a:bodyPr/>
    <a:lstStyle/>
    <a:p>
      <a:pPr>
        <a:defRPr/>
      </a:pPr>
      <a:endParaRPr lang="sl-S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8BCC032-A2FB-48D6-B0B8-5D867F86CCFD}" type="datetimeFigureOut">
              <a:rPr lang="sl-SI" smtClean="0"/>
              <a:t>5. 12. 2016</a:t>
            </a:fld>
            <a:endParaRPr lang="sl-SI"/>
          </a:p>
        </p:txBody>
      </p:sp>
      <p:sp>
        <p:nvSpPr>
          <p:cNvPr id="4" name="Označba mesta stranske slike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606BEE5-AE70-4EE3-B98D-5E1D3E0AF7DE}" type="slidenum">
              <a:rPr lang="sl-SI" smtClean="0"/>
              <a:t>‹#›</a:t>
            </a:fld>
            <a:endParaRPr lang="sl-SI"/>
          </a:p>
        </p:txBody>
      </p:sp>
    </p:spTree>
    <p:extLst>
      <p:ext uri="{BB962C8B-B14F-4D97-AF65-F5344CB8AC3E}">
        <p14:creationId xmlns:p14="http://schemas.microsoft.com/office/powerpoint/2010/main" val="2201917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171450" indent="-171450">
              <a:buFontTx/>
              <a:buChar char="-"/>
            </a:pPr>
            <a:r>
              <a:rPr lang="sl-SI" baseline="0" dirty="0" smtClean="0"/>
              <a:t>Kratka predstavitev MSS</a:t>
            </a:r>
          </a:p>
          <a:p>
            <a:pPr marL="171450" indent="-171450">
              <a:buFontTx/>
              <a:buChar char="-"/>
            </a:pPr>
            <a:r>
              <a:rPr lang="sl-SI" baseline="0" dirty="0" smtClean="0"/>
              <a:t>Delo MSS na področju NFI v mladinskih organizacijah – mladinsko delo</a:t>
            </a:r>
          </a:p>
          <a:p>
            <a:pPr marL="171450" indent="-171450">
              <a:buFontTx/>
              <a:buChar char="-"/>
            </a:pPr>
            <a:r>
              <a:rPr lang="sl-SI" baseline="0" dirty="0" smtClean="0"/>
              <a:t>Zagovorništvo na področju avtonomije mladih – zaposlovanje</a:t>
            </a:r>
          </a:p>
          <a:p>
            <a:pPr marL="171450" indent="-171450">
              <a:buFontTx/>
              <a:buChar char="-"/>
            </a:pPr>
            <a:r>
              <a:rPr lang="sl-SI" baseline="0" dirty="0" smtClean="0"/>
              <a:t>Povezovanje obeh področij</a:t>
            </a:r>
            <a:endParaRPr lang="sl-SI" dirty="0"/>
          </a:p>
        </p:txBody>
      </p:sp>
      <p:sp>
        <p:nvSpPr>
          <p:cNvPr id="4" name="Označba mesta številke diapozitiva 3"/>
          <p:cNvSpPr>
            <a:spLocks noGrp="1"/>
          </p:cNvSpPr>
          <p:nvPr>
            <p:ph type="sldNum" sz="quarter" idx="10"/>
          </p:nvPr>
        </p:nvSpPr>
        <p:spPr/>
        <p:txBody>
          <a:bodyPr/>
          <a:lstStyle/>
          <a:p>
            <a:fld id="{5606BEE5-AE70-4EE3-B98D-5E1D3E0AF7DE}" type="slidenum">
              <a:rPr lang="sl-SI" smtClean="0"/>
              <a:t>1</a:t>
            </a:fld>
            <a:endParaRPr lang="sl-SI"/>
          </a:p>
        </p:txBody>
      </p:sp>
    </p:spTree>
    <p:extLst>
      <p:ext uri="{BB962C8B-B14F-4D97-AF65-F5344CB8AC3E}">
        <p14:creationId xmlns:p14="http://schemas.microsoft.com/office/powerpoint/2010/main" val="46504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171450" indent="-171450">
              <a:buFontTx/>
              <a:buChar char="-"/>
            </a:pPr>
            <a:r>
              <a:rPr lang="sl-SI" dirty="0" smtClean="0"/>
              <a:t>Zaposljivost in zaposlenost mladih v Sloveniji še vedno predstavljata pereč problem. Raziskave kažejo, da je brezposelnost praviloma najbolj problematična za iskalce zaposlitve, ki šele vstopajo na trg dela in so večinoma mladi. (Mladi in trg dela, 2015). Mladi, ki vstopajo na trg dela, imajo določene težave, ki so lahko povezane z neustrezno ravnijo oz. smerjo izobrazbe, najpogosteje pa omejitev predstavlja pomanjkanje formalnih delovnih izkušenj in ustreznih kompetenc. (Mladi in trg dela, 2015). </a:t>
            </a:r>
          </a:p>
          <a:p>
            <a:pPr marL="171450" indent="-171450">
              <a:buFontTx/>
              <a:buChar char="-"/>
            </a:pPr>
            <a:r>
              <a:rPr lang="sl-SI" dirty="0" smtClean="0"/>
              <a:t>Da največjo oviro pri zaposlovanju mladih v Sloveniji predstavlja pomanjkanje ustreznih kompetenc, so v raziskavi </a:t>
            </a:r>
            <a:r>
              <a:rPr lang="sl-SI" dirty="0" err="1" smtClean="0"/>
              <a:t>Eurobarometra</a:t>
            </a:r>
            <a:r>
              <a:rPr lang="sl-SI" dirty="0" smtClean="0"/>
              <a:t> (</a:t>
            </a:r>
            <a:r>
              <a:rPr lang="sl-SI" dirty="0" err="1" smtClean="0"/>
              <a:t>Employers</a:t>
            </a:r>
            <a:r>
              <a:rPr lang="sl-SI" dirty="0" smtClean="0"/>
              <a:t>' </a:t>
            </a:r>
            <a:r>
              <a:rPr lang="sl-SI" dirty="0" err="1" smtClean="0"/>
              <a:t>perception</a:t>
            </a:r>
            <a:r>
              <a:rPr lang="sl-SI" dirty="0" smtClean="0"/>
              <a:t> </a:t>
            </a:r>
            <a:r>
              <a:rPr lang="sl-SI" dirty="0" err="1" smtClean="0"/>
              <a:t>of</a:t>
            </a:r>
            <a:r>
              <a:rPr lang="sl-SI" dirty="0" smtClean="0"/>
              <a:t> </a:t>
            </a:r>
            <a:r>
              <a:rPr lang="sl-SI" dirty="0" err="1" smtClean="0"/>
              <a:t>graduate</a:t>
            </a:r>
            <a:r>
              <a:rPr lang="sl-SI" dirty="0" smtClean="0"/>
              <a:t> </a:t>
            </a:r>
            <a:r>
              <a:rPr lang="sl-SI" dirty="0" err="1" smtClean="0"/>
              <a:t>employability</a:t>
            </a:r>
            <a:r>
              <a:rPr lang="sl-SI" dirty="0" smtClean="0"/>
              <a:t>, 2010) izpostavili tudi delodajalci. Raven zadovoljstva delodajalcev v Sloveniji z veščinami diplomantov je razmeroma skromna – raziskava slovensko mladino uvršča na predzadnjo mesto. Delež anketiranih podjetij, ki se močno strinjajo, da imajo diplomanti, ki so jih zaposlili v zadnjih treh do petih letih, zahtevane veščine, je veliko nižji od evropskega povprečja (Slovenija: 8 %; evropsko povprečje: 27 %). Slovenija od povprečja evropskih držav najbolj odstopa po veliko nižjem deležu delodajalcev, ki so zelo zadovoljni z veščinami načrtovanja in organizatorskimi veščinami, nizek delež zadovoljstva pa je opaziti tudi pri komunikacijskih veščinah. </a:t>
            </a:r>
          </a:p>
          <a:p>
            <a:pPr marL="171450" indent="-171450">
              <a:buFontTx/>
              <a:buChar char="-"/>
            </a:pPr>
            <a:r>
              <a:rPr lang="sl-SI" dirty="0" smtClean="0"/>
              <a:t>Na velik razkorak med formalno izobrazbo in relevantnimi veščinami izpostavlja tudi UMAR – trendi odpiranja novih izobraževalnih institucij v naši državi naj bi nominalno izboljšale naše izobraževalne kazalnike, a so hkrati znižale relevantnost </a:t>
            </a:r>
            <a:r>
              <a:rPr lang="sl-SI" dirty="0" err="1" smtClean="0"/>
              <a:t>veščinskih</a:t>
            </a:r>
            <a:r>
              <a:rPr lang="sl-SI" dirty="0" smtClean="0"/>
              <a:t> znanj, sploh tistih, ki jih potrebujejo delodajalci.</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l-SI" sz="1200" kern="1200" dirty="0" smtClean="0">
                <a:solidFill>
                  <a:schemeClr val="tx1"/>
                </a:solidFill>
                <a:effectLst/>
                <a:latin typeface="+mn-lt"/>
                <a:ea typeface="+mn-ea"/>
                <a:cs typeface="+mn-cs"/>
              </a:rPr>
              <a:t>Skozi neformalno izobraževanje se razvijajo veščine, ki jih  danes delodajalci bolj iščejo kot formalno znanje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l-SI" sz="1200" kern="1200" dirty="0" smtClean="0">
                <a:solidFill>
                  <a:schemeClr val="tx1"/>
                </a:solidFill>
                <a:effectLst/>
                <a:latin typeface="+mn-lt"/>
                <a:ea typeface="+mn-ea"/>
                <a:cs typeface="+mn-cs"/>
              </a:rPr>
              <a:t>Digitalne veščine, sposobnost prilagajanja spremembam, empatija, medkulturne veščine, odlične komunikacijske sposobnosti, sposobnost dela v timu – to so veščine, ki se bodo v prihodnosti zahtevale v družbi</a:t>
            </a:r>
          </a:p>
          <a:p>
            <a:pPr marL="171450" indent="-171450">
              <a:buFontTx/>
              <a:buChar char="-"/>
            </a:pPr>
            <a:endParaRPr lang="sl-SI" dirty="0"/>
          </a:p>
        </p:txBody>
      </p:sp>
      <p:sp>
        <p:nvSpPr>
          <p:cNvPr id="4" name="Označba mesta številke diapozitiva 3"/>
          <p:cNvSpPr>
            <a:spLocks noGrp="1"/>
          </p:cNvSpPr>
          <p:nvPr>
            <p:ph type="sldNum" sz="quarter" idx="10"/>
          </p:nvPr>
        </p:nvSpPr>
        <p:spPr/>
        <p:txBody>
          <a:bodyPr/>
          <a:lstStyle/>
          <a:p>
            <a:fld id="{5606BEE5-AE70-4EE3-B98D-5E1D3E0AF7DE}" type="slidenum">
              <a:rPr lang="sl-SI" smtClean="0"/>
              <a:t>2</a:t>
            </a:fld>
            <a:endParaRPr lang="sl-SI"/>
          </a:p>
        </p:txBody>
      </p:sp>
    </p:spTree>
    <p:extLst>
      <p:ext uri="{BB962C8B-B14F-4D97-AF65-F5344CB8AC3E}">
        <p14:creationId xmlns:p14="http://schemas.microsoft.com/office/powerpoint/2010/main" val="3655033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171450" indent="-171450">
              <a:buFontTx/>
              <a:buChar char="-"/>
            </a:pPr>
            <a:r>
              <a:rPr lang="sl-SI" dirty="0" smtClean="0"/>
              <a:t>Neformalno izobraževanje je načrtovan proces učenja oz. pridobivanja znanja, ki se odvija izven formalnih sistemov izobraževanja. Bistven poudarek daje aktivnosti in samoiniciativnosti. Neformalno izobraževanje je bolj fleksibilno, saj se prilagaja potrebam udeležencev in družbe nasploh. </a:t>
            </a:r>
          </a:p>
          <a:p>
            <a:pPr marL="171450" indent="-171450">
              <a:buFontTx/>
              <a:buChar char="-"/>
            </a:pPr>
            <a:r>
              <a:rPr lang="sl-SI" dirty="0" smtClean="0"/>
              <a:t>Komplementaren odnos formalnega in neformalnega izobraževanja lahko mladim zagotovi uspešno osamosvajanje, večjo zaposljivost, osebnostni in  poklicni razvoj, ter višjo kakovost življenja.</a:t>
            </a:r>
          </a:p>
          <a:p>
            <a:pPr marL="171450" indent="-171450">
              <a:buFontTx/>
              <a:buChar char="-"/>
            </a:pPr>
            <a:r>
              <a:rPr lang="sl-SI" dirty="0" smtClean="0"/>
              <a:t>Neformalno izobraževanje predstavlja pomembno dodano vrednost formalnemu izobraževanju, saj ponuja širok spekter vsebin in vrst znanja, ki prispevajo k osebnemu razvoju mladih, njihovi družbeni odgovornosti ter aktivnemu državljanstvu in imajo predvsem velik pomen za razvoj delovnih sposobnosti in navad mladih. </a:t>
            </a:r>
          </a:p>
          <a:p>
            <a:pPr marL="171450" indent="-171450">
              <a:buFontTx/>
              <a:buChar char="-"/>
            </a:pPr>
            <a:r>
              <a:rPr lang="sl-SI" dirty="0" smtClean="0"/>
              <a:t>Formalne izobraževalne institucije so nenaklonjene sodelovanju s ponudniki neformalnega izobraževanja.</a:t>
            </a:r>
          </a:p>
          <a:p>
            <a:pPr marL="171450" indent="-171450">
              <a:buFontTx/>
              <a:buChar char="-"/>
            </a:pPr>
            <a:r>
              <a:rPr lang="sl-SI" dirty="0" smtClean="0"/>
              <a:t>Neformalno izobraževanje ni formalno priznano s strani države.</a:t>
            </a:r>
          </a:p>
          <a:p>
            <a:endParaRPr lang="sl-SI" dirty="0"/>
          </a:p>
        </p:txBody>
      </p:sp>
      <p:sp>
        <p:nvSpPr>
          <p:cNvPr id="4" name="Označba mesta številke diapozitiva 3"/>
          <p:cNvSpPr>
            <a:spLocks noGrp="1"/>
          </p:cNvSpPr>
          <p:nvPr>
            <p:ph type="sldNum" sz="quarter" idx="10"/>
          </p:nvPr>
        </p:nvSpPr>
        <p:spPr/>
        <p:txBody>
          <a:bodyPr/>
          <a:lstStyle/>
          <a:p>
            <a:fld id="{5606BEE5-AE70-4EE3-B98D-5E1D3E0AF7DE}" type="slidenum">
              <a:rPr lang="sl-SI" smtClean="0"/>
              <a:t>3</a:t>
            </a:fld>
            <a:endParaRPr lang="sl-SI"/>
          </a:p>
        </p:txBody>
      </p:sp>
    </p:spTree>
    <p:extLst>
      <p:ext uri="{BB962C8B-B14F-4D97-AF65-F5344CB8AC3E}">
        <p14:creationId xmlns:p14="http://schemas.microsoft.com/office/powerpoint/2010/main" val="1272810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smtClean="0"/>
              <a:t>-</a:t>
            </a:r>
            <a:r>
              <a:rPr lang="sl-SI" baseline="0" dirty="0" smtClean="0"/>
              <a:t> </a:t>
            </a:r>
            <a:r>
              <a:rPr lang="sl-SI" dirty="0" smtClean="0"/>
              <a:t>Obstaja ujemanje med znanjem in veščinami, po  katerih povprašujejo delodajalci in tistimi, razvitimi v mladinskih organizacijah. Veščine, po katerih delodajalci najpogosteje povprašujejo, so: komunikacijske veščine, organizacijske/načrtovalne veščine, sposobnost sprejemanja odločitev, odločitev timskega dela, zaupanje/samostojnost in računanje.</a:t>
            </a:r>
          </a:p>
          <a:p>
            <a:r>
              <a:rPr lang="sl-SI" dirty="0" smtClean="0"/>
              <a:t>-</a:t>
            </a:r>
            <a:r>
              <a:rPr lang="sl-SI" baseline="0" dirty="0" smtClean="0"/>
              <a:t> </a:t>
            </a:r>
            <a:r>
              <a:rPr lang="sl-SI" dirty="0" smtClean="0"/>
              <a:t>Višje ravni znanja in veščin se razvijejo pri mladih, ki so bolj vključeni v mladinske organizacije. </a:t>
            </a:r>
          </a:p>
          <a:p>
            <a:r>
              <a:rPr lang="sl-SI" dirty="0" smtClean="0"/>
              <a:t>-</a:t>
            </a:r>
            <a:r>
              <a:rPr lang="sl-SI" baseline="0" dirty="0" smtClean="0"/>
              <a:t> </a:t>
            </a:r>
            <a:r>
              <a:rPr lang="sl-SI" dirty="0" smtClean="0"/>
              <a:t>Mladi se zavedajo mehkih veščin, ki jih razvijajo. V nekaterih mladinskih organizacijah že obstajajo strategije za spodbujanje ozaveščanja mladih o pomenu znanja in veščin, ki ih razvijejo preko svojih aktivnosti. </a:t>
            </a:r>
          </a:p>
          <a:p>
            <a:r>
              <a:rPr lang="sl-SI" dirty="0" smtClean="0"/>
              <a:t>-</a:t>
            </a:r>
            <a:r>
              <a:rPr lang="sl-SI" baseline="0" dirty="0" smtClean="0"/>
              <a:t> </a:t>
            </a:r>
            <a:r>
              <a:rPr lang="sl-SI" dirty="0" smtClean="0"/>
              <a:t>Delodajalci menijo, da je udejstvovanje v mladinskih organizacijah pozitivna izkušnja.  Sodelovanje z mladinskimi organizacijami delodajalcem omogoča tudi pridobitev informacij glede stopnje kandidatove motivacije in potencialne ustreznosti za organizacijo.</a:t>
            </a:r>
          </a:p>
          <a:p>
            <a:r>
              <a:rPr lang="sl-SI" dirty="0" smtClean="0"/>
              <a:t>-</a:t>
            </a:r>
            <a:r>
              <a:rPr lang="sl-SI" baseline="0" dirty="0" smtClean="0"/>
              <a:t> </a:t>
            </a:r>
            <a:r>
              <a:rPr lang="sl-SI" dirty="0" smtClean="0"/>
              <a:t>Mladi morajo biti bolj samozavestni pri predstavljanju veščin in znanj, ki so jih razvili v mladinskih organizacijah. Delodajalci namreč menijo, da mladi v prošnjah za zaposlitev ne navedejo dovolj podatkov glede veščin in znanja, ki so ga osvojili z udejstvovanjem v mladinskih organizacijah. </a:t>
            </a:r>
          </a:p>
          <a:p>
            <a:r>
              <a:rPr lang="sl-SI" dirty="0" smtClean="0"/>
              <a:t>-</a:t>
            </a:r>
            <a:r>
              <a:rPr lang="sl-SI" baseline="0" dirty="0" smtClean="0"/>
              <a:t> </a:t>
            </a:r>
            <a:r>
              <a:rPr lang="sl-SI" dirty="0" smtClean="0"/>
              <a:t>Delodajalci menijo, da niso dovolj obveščeni o tem, kaj se je dogaja v mladinskem sektorju in priznali, da bi to lahko ogrozilo priznavanje izkušenj v mladinskih organizacijah v postopku zaposlovanja. Mladinskem organizacije se pogosto ne predstavijo dovolj dobro delodajalcem, prav tako pa mladinske organizacije pogosteje sklepajo vezi z mladimi in ne z delodajalci.  Udeležba v mladinskih organizacijah ustvarja tudi mreže in povezave za mlade. Aktivnost mladih v mladinskih organizacijah pa ima močan vpliv tudi na širjenje spektra zaposlitev. </a:t>
            </a:r>
          </a:p>
          <a:p>
            <a:endParaRPr lang="sl-SI" dirty="0"/>
          </a:p>
        </p:txBody>
      </p:sp>
      <p:sp>
        <p:nvSpPr>
          <p:cNvPr id="4" name="Označba mesta številke diapozitiva 3"/>
          <p:cNvSpPr>
            <a:spLocks noGrp="1"/>
          </p:cNvSpPr>
          <p:nvPr>
            <p:ph type="sldNum" sz="quarter" idx="10"/>
          </p:nvPr>
        </p:nvSpPr>
        <p:spPr/>
        <p:txBody>
          <a:bodyPr/>
          <a:lstStyle/>
          <a:p>
            <a:fld id="{5606BEE5-AE70-4EE3-B98D-5E1D3E0AF7DE}" type="slidenum">
              <a:rPr lang="sl-SI" smtClean="0"/>
              <a:t>4</a:t>
            </a:fld>
            <a:endParaRPr lang="sl-SI"/>
          </a:p>
        </p:txBody>
      </p:sp>
    </p:spTree>
    <p:extLst>
      <p:ext uri="{BB962C8B-B14F-4D97-AF65-F5344CB8AC3E}">
        <p14:creationId xmlns:p14="http://schemas.microsoft.com/office/powerpoint/2010/main" val="2862348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10"/>
          </p:nvPr>
        </p:nvSpPr>
        <p:spPr/>
        <p:txBody>
          <a:bodyPr/>
          <a:lstStyle/>
          <a:p>
            <a:fld id="{5606BEE5-AE70-4EE3-B98D-5E1D3E0AF7DE}" type="slidenum">
              <a:rPr lang="sl-SI" smtClean="0"/>
              <a:t>5</a:t>
            </a:fld>
            <a:endParaRPr lang="sl-SI"/>
          </a:p>
        </p:txBody>
      </p:sp>
    </p:spTree>
    <p:extLst>
      <p:ext uri="{BB962C8B-B14F-4D97-AF65-F5344CB8AC3E}">
        <p14:creationId xmlns:p14="http://schemas.microsoft.com/office/powerpoint/2010/main" val="1466056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sl-SI" smtClean="0"/>
              <a:t>Uredite slog naslova matrice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12/5/2016</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12/5/2016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96DFF08F-DC6B-4601-B491-B0F83F6DD2DA}"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96DFF08F-DC6B-4601-B491-B0F83F6DD2DA}" type="datetimeFigureOut">
              <a:rPr lang="en-US" dirty="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12/5/2016</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sl-SI" dirty="0" smtClean="0"/>
              <a:t>Pomen neformalnega izobraževanja pri zaposlovanju mladih</a:t>
            </a:r>
            <a:endParaRPr lang="sl-SI" dirty="0"/>
          </a:p>
        </p:txBody>
      </p:sp>
      <p:sp>
        <p:nvSpPr>
          <p:cNvPr id="3" name="Podnaslov 2"/>
          <p:cNvSpPr>
            <a:spLocks noGrp="1"/>
          </p:cNvSpPr>
          <p:nvPr>
            <p:ph type="subTitle" idx="1"/>
          </p:nvPr>
        </p:nvSpPr>
        <p:spPr/>
        <p:txBody>
          <a:bodyPr/>
          <a:lstStyle/>
          <a:p>
            <a:r>
              <a:rPr lang="sl-SI" dirty="0" smtClean="0"/>
              <a:t>Tin Kampl</a:t>
            </a:r>
          </a:p>
          <a:p>
            <a:r>
              <a:rPr lang="sl-SI" dirty="0" smtClean="0"/>
              <a:t>Mladinski svet Slovenije</a:t>
            </a:r>
            <a:endParaRPr lang="sl-SI" dirty="0"/>
          </a:p>
        </p:txBody>
      </p:sp>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4156" y="5729721"/>
            <a:ext cx="2127688" cy="865707"/>
          </a:xfrm>
          <a:prstGeom prst="rect">
            <a:avLst/>
          </a:prstGeom>
        </p:spPr>
      </p:pic>
    </p:spTree>
    <p:extLst>
      <p:ext uri="{BB962C8B-B14F-4D97-AF65-F5344CB8AC3E}">
        <p14:creationId xmlns:p14="http://schemas.microsoft.com/office/powerpoint/2010/main" val="1276750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Mladi na trgu dela</a:t>
            </a:r>
            <a:endParaRPr lang="sl-SI" dirty="0"/>
          </a:p>
        </p:txBody>
      </p:sp>
      <p:sp>
        <p:nvSpPr>
          <p:cNvPr id="3" name="Označba mesta vsebine 2"/>
          <p:cNvSpPr>
            <a:spLocks noGrp="1"/>
          </p:cNvSpPr>
          <p:nvPr>
            <p:ph idx="1"/>
          </p:nvPr>
        </p:nvSpPr>
        <p:spPr/>
        <p:txBody>
          <a:bodyPr/>
          <a:lstStyle/>
          <a:p>
            <a:r>
              <a:rPr lang="sl-SI" dirty="0"/>
              <a:t>Najpogosteje omejitev pri vstopanju mladih na trg dela predstavlja pomanjkanje formalnih delovnih izkušenj in ustreznih </a:t>
            </a:r>
            <a:r>
              <a:rPr lang="sl-SI" dirty="0" smtClean="0"/>
              <a:t>kompetenc</a:t>
            </a:r>
          </a:p>
          <a:p>
            <a:r>
              <a:rPr lang="sl-SI" dirty="0" smtClean="0"/>
              <a:t>Pomanjkanje ustreznih kompetenc so izpostavili tudi delodajalci</a:t>
            </a:r>
          </a:p>
          <a:p>
            <a:r>
              <a:rPr lang="sl-SI" dirty="0" smtClean="0"/>
              <a:t>UMAR : Velik razkorak med formalno izobrazbo in relevantnimi veščinami</a:t>
            </a:r>
          </a:p>
          <a:p>
            <a:r>
              <a:rPr lang="sl-SI" dirty="0" err="1" smtClean="0"/>
              <a:t>Eurobarometer</a:t>
            </a:r>
            <a:r>
              <a:rPr lang="sl-SI" dirty="0" smtClean="0"/>
              <a:t>: </a:t>
            </a:r>
            <a:r>
              <a:rPr lang="en-US" dirty="0"/>
              <a:t>Employers' perception of graduate employability, 2010</a:t>
            </a:r>
            <a:endParaRPr lang="sl-SI" dirty="0" smtClean="0"/>
          </a:p>
          <a:p>
            <a:endParaRPr lang="sl-SI" dirty="0"/>
          </a:p>
        </p:txBody>
      </p:sp>
      <p:graphicFrame>
        <p:nvGraphicFramePr>
          <p:cNvPr id="6" name="Grafikon 5"/>
          <p:cNvGraphicFramePr/>
          <p:nvPr>
            <p:extLst>
              <p:ext uri="{D42A27DB-BD31-4B8C-83A1-F6EECF244321}">
                <p14:modId xmlns:p14="http://schemas.microsoft.com/office/powerpoint/2010/main" val="1980134432"/>
              </p:ext>
            </p:extLst>
          </p:nvPr>
        </p:nvGraphicFramePr>
        <p:xfrm>
          <a:off x="1202919" y="4326556"/>
          <a:ext cx="9784080" cy="22729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9450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Pomen neformalnega izobraževanja</a:t>
            </a:r>
            <a:endParaRPr lang="sl-SI" dirty="0"/>
          </a:p>
        </p:txBody>
      </p:sp>
      <p:sp>
        <p:nvSpPr>
          <p:cNvPr id="3" name="Označba mesta vsebine 2"/>
          <p:cNvSpPr>
            <a:spLocks noGrp="1"/>
          </p:cNvSpPr>
          <p:nvPr>
            <p:ph idx="1"/>
          </p:nvPr>
        </p:nvSpPr>
        <p:spPr/>
        <p:txBody>
          <a:bodyPr/>
          <a:lstStyle/>
          <a:p>
            <a:r>
              <a:rPr lang="sl-SI" dirty="0" smtClean="0"/>
              <a:t>Skozi </a:t>
            </a:r>
            <a:r>
              <a:rPr lang="sl-SI" dirty="0"/>
              <a:t>neformalno izobraževanje se razvijajo veščine, ki jih  danes delodajalci bolj iščejo kot formalno </a:t>
            </a:r>
            <a:r>
              <a:rPr lang="sl-SI" dirty="0" smtClean="0"/>
              <a:t>znanje.</a:t>
            </a:r>
          </a:p>
          <a:p>
            <a:r>
              <a:rPr lang="sl-SI" dirty="0" smtClean="0"/>
              <a:t>Neformalno </a:t>
            </a:r>
            <a:r>
              <a:rPr lang="sl-SI" dirty="0"/>
              <a:t>izobraževanje predstavlja pomembno dodano vrednost formalnemu izobraževanju, saj ponuja širok spekter vsebin in vrst znanja, ki prispevajo k osebnemu razvoju mladih, njihovi družbeni odgovornosti ter aktivnemu državljanstvu in imajo predvsem velik pomen </a:t>
            </a:r>
            <a:r>
              <a:rPr lang="sl-SI" dirty="0" smtClean="0"/>
              <a:t>za krepitev veščin, </a:t>
            </a:r>
            <a:r>
              <a:rPr lang="sl-SI" dirty="0"/>
              <a:t>razvoj delovnih sposobnosti in navad mladih</a:t>
            </a:r>
            <a:r>
              <a:rPr lang="sl-SI" dirty="0" smtClean="0"/>
              <a:t>.</a:t>
            </a:r>
          </a:p>
          <a:p>
            <a:endParaRPr lang="sl-SI" dirty="0"/>
          </a:p>
        </p:txBody>
      </p:sp>
    </p:spTree>
    <p:extLst>
      <p:ext uri="{BB962C8B-B14F-4D97-AF65-F5344CB8AC3E}">
        <p14:creationId xmlns:p14="http://schemas.microsoft.com/office/powerpoint/2010/main" val="227665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Vpliv </a:t>
            </a:r>
            <a:r>
              <a:rPr lang="sl-SI" dirty="0"/>
              <a:t>neformalnega izobraževanja V MLADINSKIH ORGANIZACIJAH NA ZAPOSLJIVOST MLADIH</a:t>
            </a:r>
          </a:p>
        </p:txBody>
      </p:sp>
      <p:sp>
        <p:nvSpPr>
          <p:cNvPr id="3" name="Označba mesta vsebine 2"/>
          <p:cNvSpPr>
            <a:spLocks noGrp="1"/>
          </p:cNvSpPr>
          <p:nvPr>
            <p:ph idx="1"/>
          </p:nvPr>
        </p:nvSpPr>
        <p:spPr/>
        <p:txBody>
          <a:bodyPr>
            <a:normAutofit fontScale="92500" lnSpcReduction="10000"/>
          </a:bodyPr>
          <a:lstStyle/>
          <a:p>
            <a:r>
              <a:rPr lang="sl-SI" dirty="0" smtClean="0"/>
              <a:t>Obstaja </a:t>
            </a:r>
            <a:r>
              <a:rPr lang="sl-SI" dirty="0"/>
              <a:t>ujemanje med znanjem in veščinami, po  katerih povprašujejo delodajalci in tistimi, razvitimi v mladinskih organizacijah. </a:t>
            </a:r>
            <a:endParaRPr lang="sl-SI" dirty="0" smtClean="0"/>
          </a:p>
          <a:p>
            <a:r>
              <a:rPr lang="sl-SI" dirty="0" smtClean="0"/>
              <a:t>Veščine</a:t>
            </a:r>
            <a:r>
              <a:rPr lang="sl-SI" dirty="0"/>
              <a:t>, po katerih delodajalci najpogosteje povprašujejo, so: </a:t>
            </a:r>
            <a:endParaRPr lang="sl-SI" dirty="0" smtClean="0"/>
          </a:p>
          <a:p>
            <a:pPr lvl="1"/>
            <a:r>
              <a:rPr lang="sl-SI" dirty="0" smtClean="0"/>
              <a:t>komunikacijske </a:t>
            </a:r>
            <a:r>
              <a:rPr lang="sl-SI" dirty="0"/>
              <a:t>veščine, </a:t>
            </a:r>
            <a:endParaRPr lang="sl-SI" dirty="0" smtClean="0"/>
          </a:p>
          <a:p>
            <a:pPr lvl="1"/>
            <a:r>
              <a:rPr lang="sl-SI" dirty="0" smtClean="0"/>
              <a:t>organizacijske/načrtovalne </a:t>
            </a:r>
            <a:r>
              <a:rPr lang="sl-SI" dirty="0"/>
              <a:t>veščine, </a:t>
            </a:r>
            <a:endParaRPr lang="sl-SI" dirty="0" smtClean="0"/>
          </a:p>
          <a:p>
            <a:pPr lvl="1"/>
            <a:r>
              <a:rPr lang="sl-SI" dirty="0" smtClean="0"/>
              <a:t>sposobnost </a:t>
            </a:r>
            <a:r>
              <a:rPr lang="sl-SI" dirty="0"/>
              <a:t>sprejemanja odločitev, </a:t>
            </a:r>
            <a:endParaRPr lang="sl-SI" dirty="0" smtClean="0"/>
          </a:p>
          <a:p>
            <a:pPr lvl="1"/>
            <a:r>
              <a:rPr lang="sl-SI" dirty="0" smtClean="0"/>
              <a:t>veščine </a:t>
            </a:r>
            <a:r>
              <a:rPr lang="sl-SI" dirty="0"/>
              <a:t>timskega dela, </a:t>
            </a:r>
            <a:endParaRPr lang="sl-SI" dirty="0" smtClean="0"/>
          </a:p>
          <a:p>
            <a:pPr lvl="1"/>
            <a:r>
              <a:rPr lang="sl-SI" dirty="0" smtClean="0"/>
              <a:t>zaupanje/samostojnost </a:t>
            </a:r>
            <a:r>
              <a:rPr lang="sl-SI" dirty="0"/>
              <a:t>in </a:t>
            </a:r>
            <a:endParaRPr lang="sl-SI" dirty="0" smtClean="0"/>
          </a:p>
          <a:p>
            <a:pPr lvl="1"/>
            <a:r>
              <a:rPr lang="sl-SI" dirty="0" smtClean="0"/>
              <a:t>računanje.</a:t>
            </a:r>
          </a:p>
          <a:p>
            <a:r>
              <a:rPr lang="sl-SI" dirty="0" smtClean="0"/>
              <a:t>Delodajalci </a:t>
            </a:r>
            <a:r>
              <a:rPr lang="sl-SI" dirty="0"/>
              <a:t>menijo, da je udejstvovanje v mladinskih organizacijah pozitivna izkušnja.  Sodelovanje z mladinskimi organizacijami delodajalcem omogoča tudi pridobitev informacij glede stopnje kandidatove motivacije in potencialne ustreznosti za organizacijo.</a:t>
            </a:r>
          </a:p>
        </p:txBody>
      </p:sp>
    </p:spTree>
    <p:extLst>
      <p:ext uri="{BB962C8B-B14F-4D97-AF65-F5344CB8AC3E}">
        <p14:creationId xmlns:p14="http://schemas.microsoft.com/office/powerpoint/2010/main" val="2244474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Kaj moramo narediti?</a:t>
            </a:r>
            <a:endParaRPr lang="sl-SI" dirty="0"/>
          </a:p>
        </p:txBody>
      </p:sp>
      <p:sp>
        <p:nvSpPr>
          <p:cNvPr id="3" name="Označba mesta vsebine 2"/>
          <p:cNvSpPr>
            <a:spLocks noGrp="1"/>
          </p:cNvSpPr>
          <p:nvPr>
            <p:ph idx="1"/>
          </p:nvPr>
        </p:nvSpPr>
        <p:spPr/>
        <p:txBody>
          <a:bodyPr/>
          <a:lstStyle/>
          <a:p>
            <a:r>
              <a:rPr lang="sl-SI" sz="3200" dirty="0" smtClean="0"/>
              <a:t>Aktivno povezovati formalne izobraževalne institucije </a:t>
            </a:r>
            <a:r>
              <a:rPr lang="sl-SI" sz="3200" dirty="0"/>
              <a:t>z nosilci neformalnega izobraževanja. Temu se ustrezno prilagodijo tudi učni načrti. </a:t>
            </a:r>
          </a:p>
          <a:p>
            <a:r>
              <a:rPr lang="sl-SI" sz="3200" dirty="0"/>
              <a:t>V</a:t>
            </a:r>
            <a:r>
              <a:rPr lang="sl-SI" sz="3200" dirty="0" smtClean="0"/>
              <a:t>zpostaviti </a:t>
            </a:r>
            <a:r>
              <a:rPr lang="sl-SI" sz="3200" dirty="0"/>
              <a:t>sistem priznavanja neformalnega izobraževanja in usposabljanja. </a:t>
            </a:r>
            <a:endParaRPr lang="sl-SI" sz="3200" dirty="0" smtClean="0"/>
          </a:p>
          <a:p>
            <a:r>
              <a:rPr lang="sl-SI" sz="3200" dirty="0" smtClean="0"/>
              <a:t>Povečati </a:t>
            </a:r>
            <a:r>
              <a:rPr lang="sl-SI" sz="3200" dirty="0"/>
              <a:t>državne finančne podpore za redno delovanje organizacij, ki izvajajo neformalno izobraževanje. </a:t>
            </a:r>
          </a:p>
          <a:p>
            <a:endParaRPr lang="sl-SI" dirty="0"/>
          </a:p>
        </p:txBody>
      </p:sp>
    </p:spTree>
    <p:extLst>
      <p:ext uri="{BB962C8B-B14F-4D97-AF65-F5344CB8AC3E}">
        <p14:creationId xmlns:p14="http://schemas.microsoft.com/office/powerpoint/2010/main" val="4045277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zdeljeno na pasove">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TM03090430[[fn=Razdeljeno na pasove]]</Template>
  <TotalTime>267</TotalTime>
  <Words>1005</Words>
  <Application>Microsoft Office PowerPoint</Application>
  <PresentationFormat>Širokozaslonsko</PresentationFormat>
  <Paragraphs>51</Paragraphs>
  <Slides>5</Slides>
  <Notes>5</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5</vt:i4>
      </vt:variant>
    </vt:vector>
  </HeadingPairs>
  <TitlesOfParts>
    <vt:vector size="9" baseType="lpstr">
      <vt:lpstr>Calibri</vt:lpstr>
      <vt:lpstr>Corbel</vt:lpstr>
      <vt:lpstr>Wingdings</vt:lpstr>
      <vt:lpstr>Razdeljeno na pasove</vt:lpstr>
      <vt:lpstr>Pomen neformalnega izobraževanja pri zaposlovanju mladih</vt:lpstr>
      <vt:lpstr>Mladi na trgu dela</vt:lpstr>
      <vt:lpstr>Pomen neformalnega izobraževanja</vt:lpstr>
      <vt:lpstr>Vpliv neformalnega izobraževanja V MLADINSKIH ORGANIZACIJAH NA ZAPOSLJIVOST MLADIH</vt:lpstr>
      <vt:lpstr>Kaj moramo narediti?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Pomen neformalnega izobraževanja pri zaposlovanju mladih</dc:title>
  <dc:creator>Tin Kampl</dc:creator>
  <cp:lastModifiedBy>Tin Kampl</cp:lastModifiedBy>
  <cp:revision>11</cp:revision>
  <cp:lastPrinted>2016-12-05T10:31:02Z</cp:lastPrinted>
  <dcterms:created xsi:type="dcterms:W3CDTF">2016-12-03T12:40:09Z</dcterms:created>
  <dcterms:modified xsi:type="dcterms:W3CDTF">2016-12-05T11:07:54Z</dcterms:modified>
</cp:coreProperties>
</file>