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4" r:id="rId3"/>
    <p:sldId id="307" r:id="rId4"/>
    <p:sldId id="308" r:id="rId5"/>
    <p:sldId id="310" r:id="rId6"/>
    <p:sldId id="315" r:id="rId7"/>
    <p:sldId id="320" r:id="rId8"/>
    <p:sldId id="316" r:id="rId9"/>
    <p:sldId id="311" r:id="rId10"/>
    <p:sldId id="303" r:id="rId11"/>
    <p:sldId id="309" r:id="rId12"/>
    <p:sldId id="319" r:id="rId13"/>
    <p:sldId id="305" r:id="rId14"/>
    <p:sldId id="293" r:id="rId15"/>
    <p:sldId id="302" r:id="rId16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A3E"/>
    <a:srgbClr val="ED596E"/>
    <a:srgbClr val="CF163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5647" autoAdjust="0"/>
  </p:normalViewPr>
  <p:slideViewPr>
    <p:cSldViewPr snapToObjects="1">
      <p:cViewPr>
        <p:scale>
          <a:sx n="81" d="100"/>
          <a:sy n="81" d="100"/>
        </p:scale>
        <p:origin x="-11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2748" y="-96"/>
      </p:cViewPr>
      <p:guideLst>
        <p:guide orient="horz" pos="3128"/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0C14A-0388-4244-B30C-69FD74689F17}" type="doc">
      <dgm:prSet loTypeId="urn:microsoft.com/office/officeart/2005/8/layout/matrix3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sl-SI"/>
        </a:p>
      </dgm:t>
    </dgm:pt>
    <dgm:pt modelId="{95320699-F516-4994-8492-6F692F2DCC34}">
      <dgm:prSet phldrT="[besedil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b="1" dirty="0" smtClean="0">
              <a:latin typeface="Segoe UI Light" panose="020B0502040204020203" pitchFamily="34" charset="0"/>
            </a:rPr>
            <a:t>K</a:t>
          </a:r>
        </a:p>
        <a:p>
          <a:r>
            <a:rPr lang="sl-SI" b="1" dirty="0" err="1" smtClean="0">
              <a:latin typeface="Segoe UI Light" panose="020B0502040204020203" pitchFamily="34" charset="0"/>
            </a:rPr>
            <a:t>Knowledge</a:t>
          </a:r>
          <a:r>
            <a:rPr lang="sl-SI" dirty="0" smtClean="0">
              <a:latin typeface="Segoe UI Light" panose="020B0502040204020203" pitchFamily="34" charset="0"/>
            </a:rPr>
            <a:t> (znanje)</a:t>
          </a:r>
          <a:endParaRPr lang="sl-SI" dirty="0">
            <a:latin typeface="Segoe UI Light" panose="020B0502040204020203" pitchFamily="34" charset="0"/>
          </a:endParaRPr>
        </a:p>
      </dgm:t>
    </dgm:pt>
    <dgm:pt modelId="{A3564F29-F984-4892-8C64-4C06E15917E0}" type="parTrans" cxnId="{40C5BE60-F84D-4294-BF8C-B4472D83562B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AF09E452-5E49-4D2A-95CE-C8D8F2793D2F}" type="sibTrans" cxnId="{40C5BE60-F84D-4294-BF8C-B4472D83562B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A9EEA25C-1DC5-4938-9E25-BFC5D6590EB6}">
      <dgm:prSet phldrT="[besedil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b="1" dirty="0" smtClean="0">
              <a:latin typeface="Segoe UI Light" panose="020B0502040204020203" pitchFamily="34" charset="0"/>
            </a:rPr>
            <a:t>A</a:t>
          </a:r>
        </a:p>
        <a:p>
          <a:r>
            <a:rPr lang="sl-SI" b="1" dirty="0" err="1" smtClean="0">
              <a:latin typeface="Segoe UI Light" panose="020B0502040204020203" pitchFamily="34" charset="0"/>
            </a:rPr>
            <a:t>Attitude</a:t>
          </a:r>
          <a:r>
            <a:rPr lang="sl-SI" dirty="0" smtClean="0">
              <a:latin typeface="Segoe UI Light" panose="020B0502040204020203" pitchFamily="34" charset="0"/>
            </a:rPr>
            <a:t> (odnos)</a:t>
          </a:r>
          <a:endParaRPr lang="sl-SI" dirty="0">
            <a:latin typeface="Segoe UI Light" panose="020B0502040204020203" pitchFamily="34" charset="0"/>
          </a:endParaRPr>
        </a:p>
      </dgm:t>
    </dgm:pt>
    <dgm:pt modelId="{69929A2E-C92F-452D-ADEE-983065E33C81}" type="parTrans" cxnId="{D2F7C625-9248-4329-98A4-73481E604009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76B008B4-AFBF-4788-AEC2-9768AE2EDC3A}" type="sibTrans" cxnId="{D2F7C625-9248-4329-98A4-73481E604009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401629A7-DF08-4CD5-A484-CF1D0C20BA90}">
      <dgm:prSet phldrT="[besedil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sl-SI" b="1" dirty="0" smtClean="0">
              <a:latin typeface="Segoe UI Light" panose="020B0502040204020203" pitchFamily="34" charset="0"/>
            </a:rPr>
            <a:t>S</a:t>
          </a:r>
        </a:p>
        <a:p>
          <a:pPr>
            <a:lnSpc>
              <a:spcPct val="100000"/>
            </a:lnSpc>
          </a:pPr>
          <a:r>
            <a:rPr lang="sl-SI" b="1" dirty="0" err="1" smtClean="0">
              <a:latin typeface="Segoe UI Light" panose="020B0502040204020203" pitchFamily="34" charset="0"/>
            </a:rPr>
            <a:t>Skills</a:t>
          </a:r>
          <a:endParaRPr lang="sl-SI" b="1" dirty="0" smtClean="0">
            <a:latin typeface="Segoe UI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sl-SI" dirty="0" smtClean="0">
              <a:latin typeface="Segoe UI Light" panose="020B0502040204020203" pitchFamily="34" charset="0"/>
            </a:rPr>
            <a:t>(spretnosti)</a:t>
          </a:r>
          <a:endParaRPr lang="sl-SI" dirty="0">
            <a:latin typeface="Segoe UI Light" panose="020B0502040204020203" pitchFamily="34" charset="0"/>
          </a:endParaRPr>
        </a:p>
      </dgm:t>
    </dgm:pt>
    <dgm:pt modelId="{5D2324CD-4185-4AFD-AF6F-281CAC9C808F}" type="parTrans" cxnId="{AF80D9EA-52A1-4507-B777-DBC452916538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6EE5E0A4-340C-4F58-BB4E-F14D503E5F29}" type="sibTrans" cxnId="{AF80D9EA-52A1-4507-B777-DBC452916538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66054D7F-386F-4EFD-8AD8-A843328A2AA4}">
      <dgm:prSet phldrT="[besedil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b="1" dirty="0" smtClean="0">
              <a:latin typeface="Segoe UI Light" panose="020B0502040204020203" pitchFamily="34" charset="0"/>
            </a:rPr>
            <a:t>H</a:t>
          </a:r>
        </a:p>
        <a:p>
          <a:r>
            <a:rPr lang="sl-SI" b="1" dirty="0" err="1" smtClean="0">
              <a:latin typeface="Segoe UI Light" panose="020B0502040204020203" pitchFamily="34" charset="0"/>
            </a:rPr>
            <a:t>Habits</a:t>
          </a:r>
          <a:r>
            <a:rPr lang="sl-SI" dirty="0" smtClean="0">
              <a:latin typeface="Segoe UI Light" panose="020B0502040204020203" pitchFamily="34" charset="0"/>
            </a:rPr>
            <a:t> (navade)</a:t>
          </a:r>
          <a:endParaRPr lang="sl-SI" dirty="0">
            <a:latin typeface="Segoe UI Light" panose="020B0502040204020203" pitchFamily="34" charset="0"/>
          </a:endParaRPr>
        </a:p>
      </dgm:t>
    </dgm:pt>
    <dgm:pt modelId="{E0461058-3E41-4AEB-A443-EFA9AEF723CF}" type="parTrans" cxnId="{699AC962-74E8-4050-BC30-1393556FC2DD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16B00637-AD51-43B1-A2C8-5644E19EE29A}" type="sibTrans" cxnId="{699AC962-74E8-4050-BC30-1393556FC2DD}">
      <dgm:prSet/>
      <dgm:spPr/>
      <dgm:t>
        <a:bodyPr/>
        <a:lstStyle/>
        <a:p>
          <a:endParaRPr lang="sl-SI">
            <a:latin typeface="Segoe UI Light" panose="020B0502040204020203" pitchFamily="34" charset="0"/>
          </a:endParaRPr>
        </a:p>
      </dgm:t>
    </dgm:pt>
    <dgm:pt modelId="{B9BC83AB-ABB7-4FF6-83BA-4331808A39B1}" type="pres">
      <dgm:prSet presAssocID="{C570C14A-0388-4244-B30C-69FD74689F1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4A0D2-26FC-4998-864B-2951766AA549}" type="pres">
      <dgm:prSet presAssocID="{C570C14A-0388-4244-B30C-69FD74689F17}" presName="diamond" presStyleLbl="bgShp" presStyleIdx="0" presStyleCnt="1"/>
      <dgm:spPr/>
    </dgm:pt>
    <dgm:pt modelId="{8A520DB6-64BF-4D73-ACE5-1600DF81409E}" type="pres">
      <dgm:prSet presAssocID="{C570C14A-0388-4244-B30C-69FD74689F1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A6B6E-DEC6-4DEE-B75F-EFF758C7F9B4}" type="pres">
      <dgm:prSet presAssocID="{C570C14A-0388-4244-B30C-69FD74689F1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20A04-BAD3-410C-A5CC-D7D14ED35F66}" type="pres">
      <dgm:prSet presAssocID="{C570C14A-0388-4244-B30C-69FD74689F1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CD2596-CFC5-4CFD-91D4-9F95F3ACA06F}" type="pres">
      <dgm:prSet presAssocID="{C570C14A-0388-4244-B30C-69FD74689F1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EFFB862-D04D-B04F-BBDC-422DA60D0EA7}" type="presOf" srcId="{C570C14A-0388-4244-B30C-69FD74689F17}" destId="{B9BC83AB-ABB7-4FF6-83BA-4331808A39B1}" srcOrd="0" destOrd="0" presId="urn:microsoft.com/office/officeart/2005/8/layout/matrix3"/>
    <dgm:cxn modelId="{FA31F176-229B-244E-9807-D9E447088B58}" type="presOf" srcId="{66054D7F-386F-4EFD-8AD8-A843328A2AA4}" destId="{CACD2596-CFC5-4CFD-91D4-9F95F3ACA06F}" srcOrd="0" destOrd="0" presId="urn:microsoft.com/office/officeart/2005/8/layout/matrix3"/>
    <dgm:cxn modelId="{CC2895FD-7C47-9849-AFF4-FB3C9C96AC08}" type="presOf" srcId="{A9EEA25C-1DC5-4938-9E25-BFC5D6590EB6}" destId="{C6FA6B6E-DEC6-4DEE-B75F-EFF758C7F9B4}" srcOrd="0" destOrd="0" presId="urn:microsoft.com/office/officeart/2005/8/layout/matrix3"/>
    <dgm:cxn modelId="{40C5BE60-F84D-4294-BF8C-B4472D83562B}" srcId="{C570C14A-0388-4244-B30C-69FD74689F17}" destId="{95320699-F516-4994-8492-6F692F2DCC34}" srcOrd="0" destOrd="0" parTransId="{A3564F29-F984-4892-8C64-4C06E15917E0}" sibTransId="{AF09E452-5E49-4D2A-95CE-C8D8F2793D2F}"/>
    <dgm:cxn modelId="{26157F06-34C0-1B46-B353-B39DC3D99DCB}" type="presOf" srcId="{95320699-F516-4994-8492-6F692F2DCC34}" destId="{8A520DB6-64BF-4D73-ACE5-1600DF81409E}" srcOrd="0" destOrd="0" presId="urn:microsoft.com/office/officeart/2005/8/layout/matrix3"/>
    <dgm:cxn modelId="{AF80D9EA-52A1-4507-B777-DBC452916538}" srcId="{C570C14A-0388-4244-B30C-69FD74689F17}" destId="{401629A7-DF08-4CD5-A484-CF1D0C20BA90}" srcOrd="2" destOrd="0" parTransId="{5D2324CD-4185-4AFD-AF6F-281CAC9C808F}" sibTransId="{6EE5E0A4-340C-4F58-BB4E-F14D503E5F29}"/>
    <dgm:cxn modelId="{915147EC-15F9-C64A-9360-B6633A19A8E4}" type="presOf" srcId="{401629A7-DF08-4CD5-A484-CF1D0C20BA90}" destId="{71020A04-BAD3-410C-A5CC-D7D14ED35F66}" srcOrd="0" destOrd="0" presId="urn:microsoft.com/office/officeart/2005/8/layout/matrix3"/>
    <dgm:cxn modelId="{D2F7C625-9248-4329-98A4-73481E604009}" srcId="{C570C14A-0388-4244-B30C-69FD74689F17}" destId="{A9EEA25C-1DC5-4938-9E25-BFC5D6590EB6}" srcOrd="1" destOrd="0" parTransId="{69929A2E-C92F-452D-ADEE-983065E33C81}" sibTransId="{76B008B4-AFBF-4788-AEC2-9768AE2EDC3A}"/>
    <dgm:cxn modelId="{699AC962-74E8-4050-BC30-1393556FC2DD}" srcId="{C570C14A-0388-4244-B30C-69FD74689F17}" destId="{66054D7F-386F-4EFD-8AD8-A843328A2AA4}" srcOrd="3" destOrd="0" parTransId="{E0461058-3E41-4AEB-A443-EFA9AEF723CF}" sibTransId="{16B00637-AD51-43B1-A2C8-5644E19EE29A}"/>
    <dgm:cxn modelId="{6A2BF439-851E-C24E-891E-2B301DFAABD8}" type="presParOf" srcId="{B9BC83AB-ABB7-4FF6-83BA-4331808A39B1}" destId="{D414A0D2-26FC-4998-864B-2951766AA549}" srcOrd="0" destOrd="0" presId="urn:microsoft.com/office/officeart/2005/8/layout/matrix3"/>
    <dgm:cxn modelId="{6CCA401A-E5C4-A44A-BB81-9DB64FA0DAE4}" type="presParOf" srcId="{B9BC83AB-ABB7-4FF6-83BA-4331808A39B1}" destId="{8A520DB6-64BF-4D73-ACE5-1600DF81409E}" srcOrd="1" destOrd="0" presId="urn:microsoft.com/office/officeart/2005/8/layout/matrix3"/>
    <dgm:cxn modelId="{C702BE0E-267C-8A4F-897D-4BDD57F51003}" type="presParOf" srcId="{B9BC83AB-ABB7-4FF6-83BA-4331808A39B1}" destId="{C6FA6B6E-DEC6-4DEE-B75F-EFF758C7F9B4}" srcOrd="2" destOrd="0" presId="urn:microsoft.com/office/officeart/2005/8/layout/matrix3"/>
    <dgm:cxn modelId="{DF548510-FF4F-9C44-820D-742AA37C2144}" type="presParOf" srcId="{B9BC83AB-ABB7-4FF6-83BA-4331808A39B1}" destId="{71020A04-BAD3-410C-A5CC-D7D14ED35F66}" srcOrd="3" destOrd="0" presId="urn:microsoft.com/office/officeart/2005/8/layout/matrix3"/>
    <dgm:cxn modelId="{0237F99A-3479-5440-A7B6-4E9A393794EB}" type="presParOf" srcId="{B9BC83AB-ABB7-4FF6-83BA-4331808A39B1}" destId="{CACD2596-CFC5-4CFD-91D4-9F95F3ACA06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4A0D2-26FC-4998-864B-2951766AA549}">
      <dsp:nvSpPr>
        <dsp:cNvPr id="0" name=""/>
        <dsp:cNvSpPr/>
      </dsp:nvSpPr>
      <dsp:spPr>
        <a:xfrm>
          <a:off x="1568911" y="0"/>
          <a:ext cx="3958873" cy="395887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20DB6-64BF-4D73-ACE5-1600DF81409E}">
      <dsp:nvSpPr>
        <dsp:cNvPr id="0" name=""/>
        <dsp:cNvSpPr/>
      </dsp:nvSpPr>
      <dsp:spPr>
        <a:xfrm>
          <a:off x="1945004" y="376092"/>
          <a:ext cx="1543960" cy="15439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>
              <a:latin typeface="Segoe UI Light" panose="020B0502040204020203" pitchFamily="34" charset="0"/>
            </a:rPr>
            <a:t>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err="1" smtClean="0">
              <a:latin typeface="Segoe UI Light" panose="020B0502040204020203" pitchFamily="34" charset="0"/>
            </a:rPr>
            <a:t>Knowledge</a:t>
          </a:r>
          <a:r>
            <a:rPr lang="sl-SI" sz="2100" kern="1200" dirty="0" smtClean="0">
              <a:latin typeface="Segoe UI Light" panose="020B0502040204020203" pitchFamily="34" charset="0"/>
            </a:rPr>
            <a:t> (znanje)</a:t>
          </a:r>
          <a:endParaRPr lang="sl-SI" sz="2100" kern="1200" dirty="0">
            <a:latin typeface="Segoe UI Light" panose="020B0502040204020203" pitchFamily="34" charset="0"/>
          </a:endParaRPr>
        </a:p>
      </dsp:txBody>
      <dsp:txXfrm>
        <a:off x="2020374" y="451462"/>
        <a:ext cx="1393220" cy="1393220"/>
      </dsp:txXfrm>
    </dsp:sp>
    <dsp:sp modelId="{C6FA6B6E-DEC6-4DEE-B75F-EFF758C7F9B4}">
      <dsp:nvSpPr>
        <dsp:cNvPr id="0" name=""/>
        <dsp:cNvSpPr/>
      </dsp:nvSpPr>
      <dsp:spPr>
        <a:xfrm>
          <a:off x="3607731" y="376092"/>
          <a:ext cx="1543960" cy="154396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>
              <a:latin typeface="Segoe UI Light" panose="020B0502040204020203" pitchFamily="34" charset="0"/>
            </a:rPr>
            <a:t>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err="1" smtClean="0">
              <a:latin typeface="Segoe UI Light" panose="020B0502040204020203" pitchFamily="34" charset="0"/>
            </a:rPr>
            <a:t>Attitude</a:t>
          </a:r>
          <a:r>
            <a:rPr lang="sl-SI" sz="2100" kern="1200" dirty="0" smtClean="0">
              <a:latin typeface="Segoe UI Light" panose="020B0502040204020203" pitchFamily="34" charset="0"/>
            </a:rPr>
            <a:t> (odnos)</a:t>
          </a:r>
          <a:endParaRPr lang="sl-SI" sz="2100" kern="1200" dirty="0">
            <a:latin typeface="Segoe UI Light" panose="020B0502040204020203" pitchFamily="34" charset="0"/>
          </a:endParaRPr>
        </a:p>
      </dsp:txBody>
      <dsp:txXfrm>
        <a:off x="3683101" y="451462"/>
        <a:ext cx="1393220" cy="1393220"/>
      </dsp:txXfrm>
    </dsp:sp>
    <dsp:sp modelId="{71020A04-BAD3-410C-A5CC-D7D14ED35F66}">
      <dsp:nvSpPr>
        <dsp:cNvPr id="0" name=""/>
        <dsp:cNvSpPr/>
      </dsp:nvSpPr>
      <dsp:spPr>
        <a:xfrm>
          <a:off x="1945004" y="2038819"/>
          <a:ext cx="1543960" cy="15439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>
              <a:latin typeface="Segoe UI Light" panose="020B0502040204020203" pitchFamily="34" charset="0"/>
            </a:rPr>
            <a:t>S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err="1" smtClean="0">
              <a:latin typeface="Segoe UI Light" panose="020B0502040204020203" pitchFamily="34" charset="0"/>
            </a:rPr>
            <a:t>Skills</a:t>
          </a:r>
          <a:endParaRPr lang="sl-SI" sz="2100" b="1" kern="1200" dirty="0" smtClean="0">
            <a:latin typeface="Segoe UI Light" panose="020B0502040204020203" pitchFamily="34" charset="0"/>
          </a:endParaRP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latin typeface="Segoe UI Light" panose="020B0502040204020203" pitchFamily="34" charset="0"/>
            </a:rPr>
            <a:t>(spretnosti)</a:t>
          </a:r>
          <a:endParaRPr lang="sl-SI" sz="2100" kern="1200" dirty="0">
            <a:latin typeface="Segoe UI Light" panose="020B0502040204020203" pitchFamily="34" charset="0"/>
          </a:endParaRPr>
        </a:p>
      </dsp:txBody>
      <dsp:txXfrm>
        <a:off x="2020374" y="2114189"/>
        <a:ext cx="1393220" cy="1393220"/>
      </dsp:txXfrm>
    </dsp:sp>
    <dsp:sp modelId="{CACD2596-CFC5-4CFD-91D4-9F95F3ACA06F}">
      <dsp:nvSpPr>
        <dsp:cNvPr id="0" name=""/>
        <dsp:cNvSpPr/>
      </dsp:nvSpPr>
      <dsp:spPr>
        <a:xfrm>
          <a:off x="3607731" y="2038819"/>
          <a:ext cx="1543960" cy="154396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>
              <a:latin typeface="Segoe UI Light" panose="020B0502040204020203" pitchFamily="34" charset="0"/>
            </a:rPr>
            <a:t>H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err="1" smtClean="0">
              <a:latin typeface="Segoe UI Light" panose="020B0502040204020203" pitchFamily="34" charset="0"/>
            </a:rPr>
            <a:t>Habits</a:t>
          </a:r>
          <a:r>
            <a:rPr lang="sl-SI" sz="2100" kern="1200" dirty="0" smtClean="0">
              <a:latin typeface="Segoe UI Light" panose="020B0502040204020203" pitchFamily="34" charset="0"/>
            </a:rPr>
            <a:t> (navade)</a:t>
          </a:r>
          <a:endParaRPr lang="sl-SI" sz="2100" kern="1200" dirty="0">
            <a:latin typeface="Segoe UI Light" panose="020B0502040204020203" pitchFamily="34" charset="0"/>
          </a:endParaRPr>
        </a:p>
      </dsp:txBody>
      <dsp:txXfrm>
        <a:off x="3683101" y="2114189"/>
        <a:ext cx="1393220" cy="139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209D0EC3-6921-4F51-A3B5-19B8CAD2607B}" type="datetimeFigureOut">
              <a:rPr lang="sl-SI" smtClean="0"/>
              <a:t>05/12/16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12961FC-608B-49F3-BF20-DABEFE2853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299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371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6AD9591-D3D4-4DD4-A58E-A5F8A473D0A1}" type="datetimeFigureOut">
              <a:rPr lang="sl-SI" smtClean="0"/>
              <a:t>05/12/16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4" y="9378827"/>
            <a:ext cx="2945659" cy="49371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6" y="9378827"/>
            <a:ext cx="2945659" cy="49371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B84EF58-7047-4E26-A225-2B257FD1A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046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3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10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11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12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13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14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2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VIR: http://fundamentum.com/how-long-employers-spend-looking-at-your-resume-and-what-to-do-about-it/ </a:t>
            </a:r>
          </a:p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3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Znanja so osnova, nad tem pa iščemo karakterje/osebo</a:t>
            </a:r>
          </a:p>
          <a:p>
            <a:r>
              <a:rPr lang="sl-SI" dirty="0" smtClean="0"/>
              <a:t>PERSONALIZACIJA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5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Znanja so osnova, nad tem pa iščemo karakterje/osebo</a:t>
            </a:r>
          </a:p>
          <a:p>
            <a:r>
              <a:rPr lang="sl-SI" dirty="0" smtClean="0"/>
              <a:t>PERSONALIZACIJA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6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Konkretni</a:t>
            </a:r>
            <a:r>
              <a:rPr lang="sl-SI" baseline="0" dirty="0" smtClean="0"/>
              <a:t> primeri kaj lahko in kaj ni dobro – če je smiselno</a:t>
            </a:r>
          </a:p>
          <a:p>
            <a:r>
              <a:rPr lang="sl-SI" baseline="0" dirty="0" smtClean="0"/>
              <a:t>PERSONALIZACIJA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7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  <a:p>
            <a:r>
              <a:rPr lang="sl-SI" baseline="0" dirty="0" smtClean="0"/>
              <a:t>Kateri elementi morajo biti notri?</a:t>
            </a:r>
          </a:p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>
                <a:solidFill>
                  <a:prstClr val="black"/>
                </a:solidFill>
              </a:rPr>
              <a:pPr/>
              <a:t>8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4EF58-7047-4E26-A225-2B257FD1A390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7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07C-C5DD-4592-A840-8836781DE78A}" type="datetime1">
              <a:rPr lang="en-US" smtClean="0"/>
              <a:t>05/12/16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8348-BDEE-4FB7-90EA-5AEDF40240B3}" type="datetime1">
              <a:rPr lang="en-US" smtClean="0"/>
              <a:t>05/12/16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3D7F-9AE3-4958-8241-961C3F15E149}" type="datetime1">
              <a:rPr lang="en-US" smtClean="0"/>
              <a:t>05/12/16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928C-9CF5-4E06-A0A9-9C1F3DC48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1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6504-8063-4B69-982B-30B0B5B0A0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8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290-FA57-42DF-82CE-C101CED001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0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45BD-B45D-496D-9D76-39B71A997A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B56C-3EAC-41D4-A1A4-F20E8DCEC2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9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DA5-B025-4002-A001-64A6DFA3C4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5DDA-55D6-45C8-ABC7-BEF1CFDAE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7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BBFD-46BD-497C-9DFF-A2B4A8EFD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A39B-3B0D-42EC-9911-4859569FEFB7}" type="datetime1">
              <a:rPr lang="en-US" smtClean="0"/>
              <a:t>05/12/16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DB8B-EC15-433D-BA2F-FDE5DBFEB8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BF-19C9-47ED-A378-FF507EAC3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8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2C6-63D3-4033-A15D-AC6CCDD282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F8BD-CAE9-4BBD-BEF5-7F967EF72B85}" type="datetime1">
              <a:rPr lang="en-US" smtClean="0"/>
              <a:t>05/12/16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7FA-655E-411D-8958-7260BC35DC41}" type="datetime1">
              <a:rPr lang="en-US" smtClean="0"/>
              <a:t>05/12/16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6EF8-6EA8-47A6-9355-FD8456F5126A}" type="datetime1">
              <a:rPr lang="en-US" smtClean="0"/>
              <a:t>05/12/16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7476-A6AE-4601-B9CE-A60063DFA554}" type="datetime1">
              <a:rPr lang="en-US" smtClean="0"/>
              <a:t>05/12/16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4FB9-A75C-4C80-BC0C-FBFB4A5732A6}" type="datetime1">
              <a:rPr lang="en-US" smtClean="0"/>
              <a:t>05/12/16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9D6-D852-4A76-A00E-90F733F4DED2}" type="datetime1">
              <a:rPr lang="en-US" smtClean="0"/>
              <a:t>05/12/16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D0C-95E9-4262-81B4-CFB285009949}" type="datetime1">
              <a:rPr lang="en-US" smtClean="0"/>
              <a:t>05/12/16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7EA7-1290-4AA0-B617-AD80314A5BA3}" type="datetime1">
              <a:rPr lang="en-US" smtClean="0"/>
              <a:t>05/12/16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E71F-7B48-BF4E-9E10-06A0F99B62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D50F-2C62-42D9-AD18-D224F69AD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05/12/16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E71F-7B48-BF4E-9E10-06A0F99B6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7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google.si/url?sa=i&amp;rct=j&amp;q=&amp;esrc=s&amp;source=images&amp;cd=&amp;cad=rja&amp;uact=8&amp;ved=0ahUKEwjRooXtvezOAhVIcBoKHXxSCv8QjRwIBw&amp;url=http://www.360facilitated.com/&amp;bvm=bv.131669213,d.d2s&amp;psig=AFQjCNGKQtRtRbA_ucjKC4yYttTPtT9jrA&amp;ust=1472761383229957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mailto:Nika.koracin@hrm-storitve.si" TargetMode="External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19" y="5229200"/>
            <a:ext cx="2594212" cy="7718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7784" y="260648"/>
            <a:ext cx="6216234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r"/>
            <a:r>
              <a:rPr lang="sl-SI" sz="4000" dirty="0" smtClean="0">
                <a:solidFill>
                  <a:srgbClr val="FFFFFF"/>
                </a:solidFill>
                <a:latin typeface="Segoe UI Light"/>
                <a:ea typeface="Calibri"/>
                <a:cs typeface="Times New Roman"/>
              </a:rPr>
              <a:t>Neformalno pridobljene kompetence kot prednost pri iskanju dela</a:t>
            </a:r>
            <a:endParaRPr lang="en-US" sz="4000" spc="11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egoe UI Light"/>
              <a:cs typeface="Segoe U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357605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800" b="1" dirty="0" smtClean="0">
              <a:solidFill>
                <a:prstClr val="white"/>
              </a:solidFill>
              <a:latin typeface="Segoe UI Light"/>
              <a:ea typeface="ＭＳ Ｐゴシック" charset="-128"/>
              <a:cs typeface="Segoe UI Light"/>
            </a:endParaRPr>
          </a:p>
          <a:p>
            <a:endParaRPr lang="sl-SI" sz="2800" b="1" dirty="0" smtClean="0">
              <a:solidFill>
                <a:prstClr val="white"/>
              </a:solidFill>
              <a:latin typeface="Segoe UI Light"/>
              <a:ea typeface="ＭＳ Ｐゴシック" charset="-128"/>
              <a:cs typeface="Segoe UI Light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11560" y="6309320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>
              <a:defRPr/>
            </a:pPr>
            <a:r>
              <a:rPr lang="sl-SI" sz="1200" dirty="0" smtClean="0">
                <a:solidFill>
                  <a:schemeClr val="bg1"/>
                </a:solidFill>
                <a:latin typeface="Segoe UI Light"/>
                <a:ea typeface="ＭＳ Ｐゴシック" charset="-128"/>
                <a:cs typeface="Segoe UI Light"/>
              </a:rPr>
              <a:t> HRM d.o.o., Železna cesta 18, 1000 Ljubljana, hrm-storitve.si</a:t>
            </a:r>
            <a:endParaRPr lang="sl-SI" sz="1200" dirty="0">
              <a:solidFill>
                <a:schemeClr val="bg1"/>
              </a:solidFill>
              <a:latin typeface="Segoe UI Light"/>
              <a:ea typeface="ＭＳ Ｐゴシック" charset="-128"/>
              <a:cs typeface="Segoe UI Ligh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50404" y="3501008"/>
            <a:ext cx="3108243" cy="1680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600" dirty="0" smtClean="0">
                <a:solidFill>
                  <a:schemeClr val="bg1"/>
                </a:solidFill>
                <a:latin typeface="Segoe UI Light"/>
                <a:cs typeface="Segoe UI Light"/>
              </a:rPr>
              <a:t>Nika Sebič Koračin, univ. dipl. psih.</a:t>
            </a:r>
          </a:p>
          <a:p>
            <a:pPr>
              <a:lnSpc>
                <a:spcPct val="130000"/>
              </a:lnSpc>
            </a:pPr>
            <a:r>
              <a:rPr lang="sl-SI" sz="1600" dirty="0" smtClean="0">
                <a:solidFill>
                  <a:schemeClr val="bg1"/>
                </a:solidFill>
                <a:latin typeface="Segoe UI Light"/>
                <a:cs typeface="Segoe UI Light"/>
              </a:rPr>
              <a:t>Vodja projektov, HRM d.o.o.</a:t>
            </a:r>
          </a:p>
          <a:p>
            <a:pPr>
              <a:lnSpc>
                <a:spcPct val="130000"/>
              </a:lnSpc>
            </a:pPr>
            <a:endParaRPr lang="sl-SI" sz="1600" dirty="0">
              <a:solidFill>
                <a:schemeClr val="bg1"/>
              </a:solidFill>
              <a:latin typeface="Segoe UI Light"/>
              <a:cs typeface="Segoe UI Light"/>
            </a:endParaRPr>
          </a:p>
          <a:p>
            <a:pPr>
              <a:lnSpc>
                <a:spcPct val="130000"/>
              </a:lnSpc>
            </a:pPr>
            <a:r>
              <a:rPr lang="sl-SI" sz="1600" dirty="0">
                <a:solidFill>
                  <a:schemeClr val="bg1"/>
                </a:solidFill>
                <a:latin typeface="Segoe UI Light"/>
                <a:ea typeface="Calibri"/>
                <a:cs typeface="Segoe UI Light"/>
              </a:rPr>
              <a:t>Ljubljana, </a:t>
            </a:r>
            <a:r>
              <a:rPr lang="sl-SI" sz="1600" dirty="0" smtClean="0">
                <a:solidFill>
                  <a:schemeClr val="bg1"/>
                </a:solidFill>
                <a:latin typeface="Segoe UI Light"/>
                <a:ea typeface="Calibri"/>
                <a:cs typeface="Segoe UI Light"/>
              </a:rPr>
              <a:t>05. 12. </a:t>
            </a:r>
            <a:r>
              <a:rPr lang="sl-SI" sz="1600" dirty="0">
                <a:solidFill>
                  <a:schemeClr val="bg1"/>
                </a:solidFill>
                <a:latin typeface="Segoe UI Light"/>
                <a:ea typeface="Calibri"/>
                <a:cs typeface="Segoe UI Light"/>
              </a:rPr>
              <a:t>2016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prstClr val="white"/>
              </a:solidFill>
              <a:latin typeface="Segoe UI Light"/>
              <a:cs typeface="Segoe UI Light"/>
            </a:endParaRPr>
          </a:p>
        </p:txBody>
      </p:sp>
      <p:pic>
        <p:nvPicPr>
          <p:cNvPr id="9" name="Slika 8" descr="http://inac-global.com/movil/img/INAC-logo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84835"/>
            <a:ext cx="2094865" cy="64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9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819149" y="548680"/>
            <a:ext cx="6345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Kaj in kako v pisno in ustno predstavitev?</a:t>
            </a: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819148" y="5046856"/>
            <a:ext cx="8001324" cy="954107"/>
          </a:xfrm>
          <a:prstGeom prst="rect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8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PERSONALIZACIJA </a:t>
            </a:r>
          </a:p>
          <a:p>
            <a:pPr algn="ctr"/>
            <a:r>
              <a:rPr lang="sl-SI" sz="28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predstavitve v okviru formalnih standardov</a:t>
            </a:r>
          </a:p>
        </p:txBody>
      </p:sp>
      <p:sp>
        <p:nvSpPr>
          <p:cNvPr id="8" name="Rectangle 12"/>
          <p:cNvSpPr/>
          <p:nvPr/>
        </p:nvSpPr>
        <p:spPr>
          <a:xfrm>
            <a:off x="755576" y="2128788"/>
            <a:ext cx="534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Pri pripravi upoštevamo: </a:t>
            </a:r>
          </a:p>
          <a:p>
            <a:pPr marL="457200" indent="-457200">
              <a:buFontTx/>
              <a:buChar char="-"/>
            </a:pPr>
            <a:r>
              <a:rPr lang="sl-SI" sz="24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Kaj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ea typeface="ＭＳ Ｐゴシック" charset="-128"/>
                <a:cs typeface="Segoe UI Light"/>
              </a:rPr>
              <a:t>smo se pri prostovoljnem delu naučili? </a:t>
            </a:r>
            <a:r>
              <a:rPr lang="sl-SI" sz="24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Kaj nam bo to prineslo? </a:t>
            </a:r>
          </a:p>
          <a:p>
            <a:pPr marL="457200" indent="-457200">
              <a:buFontTx/>
              <a:buChar char="-"/>
            </a:pPr>
            <a:r>
              <a:rPr lang="sl-SI" sz="24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Kdo</a:t>
            </a:r>
            <a:r>
              <a:rPr lang="sl-SI" sz="2400" dirty="0" smtClean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 išče in kaj konkretno </a:t>
            </a:r>
            <a:r>
              <a:rPr lang="sl-SI" sz="24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potrebuje?</a:t>
            </a:r>
            <a:endParaRPr lang="sl-SI" sz="2400" dirty="0" smtClean="0">
              <a:solidFill>
                <a:srgbClr val="595959"/>
              </a:solidFill>
              <a:latin typeface="Segoe UI Light"/>
              <a:ea typeface="ＭＳ Ｐゴシック" charset="-128"/>
              <a:cs typeface="Segoe UI Light"/>
            </a:endParaRPr>
          </a:p>
          <a:p>
            <a:pPr marL="457200" indent="-457200">
              <a:buFontTx/>
              <a:buChar char="-"/>
            </a:pPr>
            <a:r>
              <a:rPr lang="sl-SI" sz="24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K</a:t>
            </a:r>
            <a:r>
              <a:rPr lang="sl-SI" sz="2400" dirty="0" smtClean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ako mu lahko moje kompetence pomagajo pri </a:t>
            </a:r>
            <a:r>
              <a:rPr lang="sl-SI" sz="24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realizaciji ciljev?</a:t>
            </a:r>
          </a:p>
        </p:txBody>
      </p:sp>
      <p:pic>
        <p:nvPicPr>
          <p:cNvPr id="10" name="Picture 2" descr="Rezultat iskanja slik za 360 degree feedback action plan conversati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861" y="1484784"/>
            <a:ext cx="2833611" cy="201622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457" y="3382124"/>
            <a:ext cx="2885071" cy="10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86036" y="1046058"/>
            <a:ext cx="867696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1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Dober iskalec talentov se zaveda:</a:t>
            </a: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725" y="1916832"/>
            <a:ext cx="4718089" cy="3168352"/>
          </a:xfrm>
          <a:prstGeom prst="rect">
            <a:avLst/>
          </a:prstGeom>
        </p:spPr>
      </p:pic>
      <p:sp>
        <p:nvSpPr>
          <p:cNvPr id="8" name="Rectangle 12"/>
          <p:cNvSpPr/>
          <p:nvPr/>
        </p:nvSpPr>
        <p:spPr>
          <a:xfrm>
            <a:off x="102840" y="5085184"/>
            <a:ext cx="867696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1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... </a:t>
            </a:r>
            <a:r>
              <a:rPr lang="sl-SI" sz="3100" dirty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a</a:t>
            </a:r>
            <a:r>
              <a:rPr lang="sl-SI" sz="31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 poskusimo mu olajšati delo </a:t>
            </a:r>
            <a:r>
              <a:rPr lang="sl-SI" sz="31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  <a:sym typeface="Wingdings"/>
              </a:rPr>
              <a:t></a:t>
            </a:r>
            <a:endParaRPr lang="sl-SI" sz="3100" dirty="0" smtClean="0">
              <a:solidFill>
                <a:srgbClr val="E03A3E"/>
              </a:solidFill>
              <a:latin typeface="Segoe UI Light"/>
              <a:ea typeface="ＭＳ Ｐゴシック" charset="-128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25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689" y="-4354"/>
            <a:ext cx="12505508" cy="9121986"/>
          </a:xfrm>
          <a:prstGeom prst="rect">
            <a:avLst/>
          </a:prstGeom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738934" y="1947131"/>
            <a:ext cx="6652466" cy="486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sl-SI" sz="1800" b="1" dirty="0" smtClean="0">
                <a:solidFill>
                  <a:srgbClr val="E03A3E"/>
                </a:solidFill>
                <a:latin typeface="Segoe UI Light"/>
                <a:cs typeface="Segoe UI Light"/>
              </a:rPr>
              <a:t>Stik z delodajalci</a:t>
            </a:r>
            <a:endParaRPr lang="sl-SI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Celovita osebnost v delovnem okolju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Upoštevanje pri selekciji kadrov (ujemanje kulture podjetja in vrednot posameznika)</a:t>
            </a:r>
          </a:p>
          <a:p>
            <a:pPr algn="l">
              <a:lnSpc>
                <a:spcPct val="120000"/>
              </a:lnSpc>
            </a:pPr>
            <a:endParaRPr lang="en-US" sz="1800" dirty="0">
              <a:latin typeface="Segoe UI Light"/>
              <a:cs typeface="Segoe UI Light"/>
            </a:endParaRPr>
          </a:p>
          <a:p>
            <a:pPr algn="l">
              <a:lnSpc>
                <a:spcPct val="120000"/>
              </a:lnSpc>
            </a:pPr>
            <a:r>
              <a:rPr lang="sl-SI" sz="1800" b="1" dirty="0" smtClean="0">
                <a:solidFill>
                  <a:srgbClr val="E03A3E"/>
                </a:solidFill>
                <a:latin typeface="Segoe UI Light"/>
                <a:cs typeface="Segoe UI Light"/>
              </a:rPr>
              <a:t>Stik s kandidati</a:t>
            </a: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Kompetence kažejo, kakšni so kot osebe, kaj jih motivira, prinaša zadovoljstvo in kakšnim vrednotam sledijo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Izvor kompetenc ni pomemben!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Konkurenčna prednost: vključitev kompetenc, pridobljenih preko prostovoljstva, v CV in osebne predstavitve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685800" y="476672"/>
            <a:ext cx="7821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Neformalno pridobljene kompetence kot prednost pri iskanju dela?</a:t>
            </a: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4917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sp>
        <p:nvSpPr>
          <p:cNvPr id="12" name="Ograda vsebine 2"/>
          <p:cNvSpPr txBox="1">
            <a:spLocks/>
          </p:cNvSpPr>
          <p:nvPr/>
        </p:nvSpPr>
        <p:spPr>
          <a:xfrm>
            <a:off x="685800" y="1268760"/>
            <a:ext cx="7715250" cy="420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buFont typeface="Arial" charset="0"/>
              <a:buNone/>
              <a:defRPr/>
            </a:pPr>
            <a:endParaRPr lang="sl-SI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 descr="http://dk6kcyuwrpkrj.cloudfront.net/wp-content/uploads/sites/64/2014/08/lessons-learned-in-mento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743" y="-27384"/>
            <a:ext cx="113467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0904" y="836712"/>
            <a:ext cx="5145192" cy="2374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altLang="ja-JP" sz="2800" b="1" i="1" dirty="0" smtClean="0">
                <a:solidFill>
                  <a:srgbClr val="E03A3E"/>
                </a:solidFill>
                <a:latin typeface="Segoe UI Light" panose="020B0502040204020203" pitchFamily="34" charset="0"/>
                <a:cs typeface="Chalkduster" charset="0"/>
              </a:rPr>
              <a:t>Neformalno pridobljene kompetence nas bogatijo, krepijo in opolnomočijo.</a:t>
            </a:r>
            <a:endParaRPr lang="sl-SI" sz="2800" i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4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 z besedilom 2"/>
          <p:cNvSpPr txBox="1">
            <a:spLocks noChangeArrowheads="1"/>
          </p:cNvSpPr>
          <p:nvPr/>
        </p:nvSpPr>
        <p:spPr bwMode="auto">
          <a:xfrm>
            <a:off x="4788024" y="3645025"/>
            <a:ext cx="3384376" cy="2603376"/>
          </a:xfrm>
          <a:prstGeom prst="rect">
            <a:avLst/>
          </a:prstGeom>
          <a:solidFill>
            <a:srgbClr val="FFFFFF"/>
          </a:solidFill>
          <a:ln w="9525">
            <a:solidFill>
              <a:srgbClr val="E03A3E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-8572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1300" b="1" dirty="0" smtClean="0">
                <a:solidFill>
                  <a:srgbClr val="E03A3E"/>
                </a:solidFill>
                <a:effectLst/>
                <a:latin typeface="Segoe UI Light"/>
                <a:ea typeface="Calibri"/>
                <a:cs typeface="Tahoma"/>
              </a:rPr>
              <a:t>Naše storitve</a:t>
            </a:r>
            <a:endParaRPr lang="sl-SI" sz="1300" b="1" dirty="0">
              <a:solidFill>
                <a:srgbClr val="E03A3E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Analiza </a:t>
            </a: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stanja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Iskanje in selekcija kadrov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Psihološko profiliranje in ocenjevanje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kompetenc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Outsourcing kadrovske funkcije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Svetovanje na področju razvoja vodenja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Vzpostavitev ali revizija kadrovskih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sistemov/procesov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Vzpostavitev ali revizija internih aktov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Plačni sistemi in sistemi nagrajevanja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285750" lvl="0" indent="-285750">
              <a:buFont typeface="Arial"/>
              <a:buChar char="•"/>
            </a:pPr>
            <a:r>
              <a:rPr lang="sl-SI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Delovno pravni postopki in svetovanje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Wingdings" charset="2"/>
              <a:buChar char="§"/>
              <a:tabLst>
                <a:tab pos="180340" algn="l"/>
                <a:tab pos="450215" algn="l"/>
              </a:tabLst>
            </a:pPr>
            <a:endParaRPr lang="sl-SI" sz="13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3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sl-SI" sz="1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276" y="-27384"/>
            <a:ext cx="8134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3200" b="1" dirty="0" smtClean="0">
              <a:solidFill>
                <a:srgbClr val="CF1631"/>
              </a:solidFill>
              <a:latin typeface="Helvetica Neue Light"/>
              <a:ea typeface="ＭＳ Ｐゴシック" charset="-128"/>
              <a:cs typeface="Helvetica Neue Light"/>
            </a:endParaRPr>
          </a:p>
          <a:p>
            <a:r>
              <a:rPr lang="sl-SI" sz="3200" dirty="0" smtClean="0">
                <a:solidFill>
                  <a:srgbClr val="E03A3E"/>
                </a:solidFill>
                <a:latin typeface="Segoe UI Light" panose="020B0502040204020203" pitchFamily="34" charset="0"/>
                <a:ea typeface="ＭＳ Ｐゴシック" charset="-128"/>
                <a:cs typeface="Segoe UI Light" panose="020B0502040204020203" pitchFamily="34" charset="0"/>
              </a:rPr>
              <a:t>“HR One Stop Shop” za boljše vodenje ljudi</a:t>
            </a:r>
          </a:p>
          <a:p>
            <a:endParaRPr lang="en-US" sz="3200" dirty="0">
              <a:solidFill>
                <a:srgbClr val="E03A3E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6333304"/>
            <a:ext cx="1371600" cy="408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6423139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sp>
        <p:nvSpPr>
          <p:cNvPr id="8" name="Polje z besedilom 2"/>
          <p:cNvSpPr txBox="1">
            <a:spLocks noChangeArrowheads="1"/>
          </p:cNvSpPr>
          <p:nvPr/>
        </p:nvSpPr>
        <p:spPr bwMode="auto">
          <a:xfrm>
            <a:off x="755576" y="1340768"/>
            <a:ext cx="3795643" cy="2019920"/>
          </a:xfrm>
          <a:prstGeom prst="rect">
            <a:avLst/>
          </a:prstGeom>
          <a:solidFill>
            <a:srgbClr val="FFFFFF"/>
          </a:solidFill>
          <a:ln w="9525">
            <a:solidFill>
              <a:srgbClr val="E03A3E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sl-SI" sz="1000" kern="1600" dirty="0">
              <a:solidFill>
                <a:srgbClr val="E03A3E"/>
              </a:solidFill>
              <a:latin typeface="Segoe UI Light"/>
              <a:ea typeface="MS Gothic"/>
              <a:cs typeface="Tahoma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sl-SI" sz="2000" kern="1600" dirty="0" smtClean="0">
                <a:solidFill>
                  <a:srgbClr val="E03A3E"/>
                </a:solidFill>
                <a:latin typeface="Segoe UI Light"/>
                <a:ea typeface="MS Gothic"/>
                <a:cs typeface="Tahoma"/>
              </a:rPr>
              <a:t>Kontaktni podatki:</a:t>
            </a:r>
            <a:endParaRPr lang="sl-SI" sz="2000" dirty="0">
              <a:solidFill>
                <a:srgbClr val="E03A3E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Nika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Sebič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Koračin</a:t>
            </a: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  <a:hlinkClick r:id="rId4"/>
              </a:rPr>
              <a:t>Nika.koracin@hrm-storitve.si</a:t>
            </a:r>
            <a:endParaRPr lang="sl-SI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Light"/>
              <a:cs typeface="Segoe UI Light"/>
            </a:endParaRP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040 293 160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3645024"/>
            <a:ext cx="3795643" cy="2616101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03A3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595959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2000" dirty="0" smtClean="0">
                <a:solidFill>
                  <a:srgbClr val="595959"/>
                </a:solidFill>
                <a:latin typeface="Segoe UI Light" panose="020B0502040204020203" pitchFamily="34" charset="0"/>
              </a:rPr>
              <a:t>NAJPOMEMBNEJŠI SMO </a:t>
            </a:r>
            <a:r>
              <a:rPr lang="en-US" sz="2000" dirty="0" smtClean="0">
                <a:solidFill>
                  <a:srgbClr val="E03A3E"/>
                </a:solidFill>
                <a:latin typeface="Segoe UI Light" panose="020B0502040204020203" pitchFamily="34" charset="0"/>
              </a:rPr>
              <a:t>LJUDJE!</a:t>
            </a:r>
          </a:p>
          <a:p>
            <a:pPr algn="ctr"/>
            <a:endParaRPr lang="en-US" sz="2400" dirty="0">
              <a:solidFill>
                <a:srgbClr val="E03A3E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E03A3E"/>
                </a:solidFill>
                <a:latin typeface="Segoe UI Light" panose="020B0502040204020203" pitchFamily="34" charset="0"/>
              </a:rPr>
              <a:t>Hočemo</a:t>
            </a:r>
            <a:r>
              <a:rPr lang="en-US" sz="2400" dirty="0" smtClean="0">
                <a:solidFill>
                  <a:srgbClr val="E03A3E"/>
                </a:solidFill>
                <a:latin typeface="Segoe UI Light" panose="020B0502040204020203" pitchFamily="34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rgbClr val="E03A3E"/>
                </a:solidFill>
                <a:latin typeface="Segoe UI Light" panose="020B0502040204020203" pitchFamily="34" charset="0"/>
              </a:rPr>
              <a:t>Razumemo</a:t>
            </a:r>
            <a:r>
              <a:rPr lang="en-US" sz="2400" dirty="0" smtClean="0">
                <a:solidFill>
                  <a:srgbClr val="E03A3E"/>
                </a:solidFill>
                <a:latin typeface="Segoe UI Light" panose="020B0502040204020203" pitchFamily="34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rgbClr val="E03A3E"/>
                </a:solidFill>
                <a:latin typeface="Segoe UI Light" panose="020B0502040204020203" pitchFamily="34" charset="0"/>
              </a:rPr>
              <a:t>Mislimo</a:t>
            </a:r>
            <a:r>
              <a:rPr lang="en-US" sz="2400" dirty="0" smtClean="0">
                <a:solidFill>
                  <a:srgbClr val="E03A3E"/>
                </a:solidFill>
                <a:latin typeface="Segoe UI Light" panose="020B0502040204020203" pitchFamily="34" charset="0"/>
              </a:rPr>
              <a:t>.</a:t>
            </a:r>
          </a:p>
          <a:p>
            <a:pPr algn="ctr"/>
            <a:endParaRPr lang="en-US" sz="2400" dirty="0">
              <a:solidFill>
                <a:srgbClr val="E03A3E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384376" cy="2019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321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440468" y="692696"/>
            <a:ext cx="83225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1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Prvi vtis je pri potencialnemu delodajalcu zelo pomemben, a pri presoji ustreznosti kandidatov in napovedi uspešnosti na delovnem mestu so pomembnejša znanja, izkušnje in kompetence!</a:t>
            </a: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768" y="2846288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85" y="980728"/>
            <a:ext cx="4797152" cy="4797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4128" y="980728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b="1" dirty="0" smtClean="0">
                <a:solidFill>
                  <a:srgbClr val="E03A3E"/>
                </a:solidFill>
                <a:latin typeface="Segoe UI Light" panose="020B0502040204020203" pitchFamily="34" charset="0"/>
              </a:rPr>
              <a:t>4 najpomembnejše informacije:</a:t>
            </a:r>
            <a:endParaRPr lang="sl-SI" altLang="sl-SI" b="1" dirty="0">
              <a:solidFill>
                <a:srgbClr val="E03A3E"/>
              </a:solidFill>
              <a:latin typeface="Segoe UI Light" panose="020B0502040204020203" pitchFamily="34" charset="0"/>
            </a:endParaRPr>
          </a:p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Ime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Trenutno delovno mesto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Preteklo delovno mesto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Izobrazba</a:t>
            </a:r>
          </a:p>
        </p:txBody>
      </p:sp>
      <p:sp>
        <p:nvSpPr>
          <p:cNvPr id="6" name="Rectangle 12"/>
          <p:cNvSpPr/>
          <p:nvPr/>
        </p:nvSpPr>
        <p:spPr>
          <a:xfrm>
            <a:off x="5803316" y="3561690"/>
            <a:ext cx="301715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100" i="1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Kaj razlikuje dobre kandidate od najboljših?</a:t>
            </a:r>
          </a:p>
        </p:txBody>
      </p:sp>
    </p:spTree>
    <p:extLst>
      <p:ext uri="{BB962C8B-B14F-4D97-AF65-F5344CB8AC3E}">
        <p14:creationId xmlns:p14="http://schemas.microsoft.com/office/powerpoint/2010/main" val="17058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683568" y="836712"/>
            <a:ext cx="7821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Kompetence </a:t>
            </a:r>
          </a:p>
          <a:p>
            <a:pPr algn="ctr"/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kažejo na unikaten doprinos posameznika </a:t>
            </a:r>
            <a:endParaRPr lang="en-US" sz="3200" dirty="0">
              <a:solidFill>
                <a:srgbClr val="CF1631"/>
              </a:solidFill>
              <a:latin typeface="Segoe UI Light"/>
              <a:cs typeface="Segoe UI Light"/>
            </a:endParaRP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73983" y="2305040"/>
            <a:ext cx="720080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529176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539552" y="551582"/>
            <a:ext cx="8223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Neformalno pridobljene kompetence odražajo iskalce zaposlitve kot osebe </a:t>
            </a:r>
            <a:endParaRPr lang="en-US" sz="3200" dirty="0">
              <a:solidFill>
                <a:srgbClr val="CF1631"/>
              </a:solidFill>
              <a:latin typeface="Segoe UI Light"/>
              <a:cs typeface="Segoe UI Light"/>
            </a:endParaRP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6400" y="4797152"/>
            <a:ext cx="35889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VREDNOTE!</a:t>
            </a:r>
            <a:endParaRPr lang="sl-SI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221" y="2451564"/>
            <a:ext cx="118013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Odločnost</a:t>
            </a:r>
            <a:r>
              <a:rPr lang="sl-SI" alt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 </a:t>
            </a:r>
            <a:endParaRPr lang="sl-SI" altLang="sl-SI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18332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Komunikativnost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4553" y="2279060"/>
            <a:ext cx="5234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Premišljeno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sprejemanje odločitev v kriznih situacijah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05400" y="33875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Učinkovitost in kvaliteta pri delu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3831" y="36522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Odlična organiziranost in sistematičnost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29009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Prilagodljivost in fleksibilnost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424" y="30042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Hitra odzivnost z upoštevanjem potreb strank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5831" y="38886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i</a:t>
            </a: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n še mnoge druge...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9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741040" y="551582"/>
            <a:ext cx="82234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Kaj je pomembno ljudem in organizacijam?</a:t>
            </a:r>
            <a:endParaRPr lang="en-US" sz="3200" dirty="0">
              <a:solidFill>
                <a:srgbClr val="CF1631"/>
              </a:solidFill>
              <a:latin typeface="Segoe UI Light"/>
              <a:cs typeface="Segoe UI Light"/>
            </a:endParaRP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graphicFrame>
        <p:nvGraphicFramePr>
          <p:cNvPr id="2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66182"/>
              </p:ext>
            </p:extLst>
          </p:nvPr>
        </p:nvGraphicFramePr>
        <p:xfrm>
          <a:off x="683568" y="1412776"/>
          <a:ext cx="6604269" cy="464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144"/>
                <a:gridCol w="4001125"/>
              </a:tblGrid>
              <a:tr h="580104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Človeške potrebe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Človeški motivatorji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104">
                <a:tc rowSpan="3"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Spiritualne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Služenje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0104">
                <a:tc vMerge="1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3075B0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Narediti razliko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0104">
                <a:tc vMerge="1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3075B0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Interna povezanost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0104"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Mentalne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Transformacija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0104">
                <a:tc rowSpan="2"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Čustvene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Samopodoba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104">
                <a:tc vMerge="1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3075B0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Odnosi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104"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Fizične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L Light"/>
                        </a:rPr>
                        <a:t>Preživetje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L Ligh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251" y="1942952"/>
            <a:ext cx="2383172" cy="41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706548" y="1059994"/>
            <a:ext cx="7821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Prostovoljstvo pove veliko o</a:t>
            </a:r>
          </a:p>
          <a:p>
            <a:pPr algn="ctr"/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zanimanjih in motivaciji kandidata!</a:t>
            </a:r>
            <a:endParaRPr lang="en-US" sz="3200" dirty="0">
              <a:solidFill>
                <a:srgbClr val="CF1631"/>
              </a:solidFill>
              <a:latin typeface="Segoe UI Light"/>
              <a:cs typeface="Segoe UI Light"/>
            </a:endParaRP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160" y="2420888"/>
            <a:ext cx="5216128" cy="34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611560" y="683984"/>
            <a:ext cx="78215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E03A3E"/>
                </a:solidFill>
                <a:latin typeface="Segoe UI Light"/>
                <a:ea typeface="ＭＳ Ｐゴシック" charset="-128"/>
                <a:cs typeface="Segoe UI Light"/>
              </a:rPr>
              <a:t>Kaj nam še povedo kompetence?</a:t>
            </a:r>
            <a:endParaRPr lang="en-US" sz="3200" dirty="0">
              <a:solidFill>
                <a:srgbClr val="CF1631"/>
              </a:solidFill>
              <a:latin typeface="Segoe UI Light"/>
              <a:cs typeface="Segoe UI Light"/>
            </a:endParaRPr>
          </a:p>
        </p:txBody>
      </p:sp>
      <p:pic>
        <p:nvPicPr>
          <p:cNvPr id="9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48400"/>
            <a:ext cx="1371600" cy="408064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685800" y="6348127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9308795"/>
              </p:ext>
            </p:extLst>
          </p:nvPr>
        </p:nvGraphicFramePr>
        <p:xfrm>
          <a:off x="1084545" y="2060848"/>
          <a:ext cx="7096697" cy="395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Raven povezovalnik 6"/>
          <p:cNvCxnSpPr>
            <a:stCxn id="10" idx="0"/>
            <a:endCxn id="10" idx="2"/>
          </p:cNvCxnSpPr>
          <p:nvPr/>
        </p:nvCxnSpPr>
        <p:spPr>
          <a:xfrm>
            <a:off x="4632893" y="2060848"/>
            <a:ext cx="0" cy="395887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1937" y="3105239"/>
            <a:ext cx="22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 Light"/>
              </a:rPr>
              <a:t>STRUKTURA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7669" y="3113611"/>
            <a:ext cx="22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03A3E"/>
                </a:solidFill>
                <a:latin typeface="Segoe UI Light"/>
              </a:rPr>
              <a:t>KULTURA</a:t>
            </a:r>
            <a:endParaRPr lang="en-US" b="1" dirty="0">
              <a:solidFill>
                <a:srgbClr val="E03A3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660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144000" cy="5904656"/>
          </a:xfrm>
          <a:prstGeom prst="rect">
            <a:avLst/>
          </a:prstGeom>
        </p:spPr>
      </p:pic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896" y="6333304"/>
            <a:ext cx="1371600" cy="4080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6423139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rgbClr val="595959"/>
                </a:solidFill>
                <a:latin typeface="Segoe UI Light"/>
                <a:ea typeface="ＭＳ Ｐゴシック" charset="-128"/>
                <a:cs typeface="Segoe UI Light"/>
              </a:rPr>
              <a:t>HRM d.o.o. I Kadrovski management in razvoj vodenja </a:t>
            </a:r>
            <a:endParaRPr lang="en-US" sz="1000" dirty="0">
              <a:solidFill>
                <a:srgbClr val="595959"/>
              </a:solidFill>
              <a:latin typeface="Segoe UI Light"/>
              <a:cs typeface="Segoe U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966155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 Light"/>
                <a:cs typeface="Segoe Ul light"/>
              </a:rPr>
              <a:t>Razvoj</a:t>
            </a:r>
            <a:r>
              <a:rPr lang="en-US" sz="2400" b="1" dirty="0" smtClean="0">
                <a:solidFill>
                  <a:schemeClr val="bg1"/>
                </a:solidFill>
                <a:latin typeface="Segoe UI Light"/>
                <a:cs typeface="Segoe Ul ligh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 Light"/>
                <a:cs typeface="Segoe Ul light"/>
              </a:rPr>
              <a:t>podjetja</a:t>
            </a:r>
            <a:r>
              <a:rPr lang="en-US" sz="2400" b="1" dirty="0" smtClean="0">
                <a:solidFill>
                  <a:schemeClr val="bg1"/>
                </a:solidFill>
                <a:latin typeface="Segoe UI Light"/>
                <a:cs typeface="Segoe Ul light"/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  <a:latin typeface="Segoe UI Light"/>
                <a:cs typeface="Segoe Ul light"/>
              </a:rPr>
              <a:t>tesno</a:t>
            </a:r>
            <a:r>
              <a:rPr lang="en-US" sz="2400" b="1" dirty="0" smtClean="0">
                <a:solidFill>
                  <a:schemeClr val="bg1"/>
                </a:solidFill>
                <a:latin typeface="Segoe UI Light"/>
                <a:cs typeface="Segoe Ul ligh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 Light"/>
                <a:cs typeface="Segoe Ul light"/>
              </a:rPr>
              <a:t>povezan</a:t>
            </a:r>
            <a:r>
              <a:rPr lang="en-US" sz="2400" b="1" dirty="0" smtClean="0">
                <a:solidFill>
                  <a:schemeClr val="bg1"/>
                </a:solidFill>
                <a:latin typeface="Segoe UI Light"/>
                <a:cs typeface="Segoe Ul light"/>
              </a:rPr>
              <a:t> z </a:t>
            </a:r>
            <a:r>
              <a:rPr lang="en-US" sz="2400" b="1" dirty="0" err="1" smtClean="0">
                <a:solidFill>
                  <a:schemeClr val="bg1"/>
                </a:solidFill>
                <a:latin typeface="Segoe UI Light"/>
                <a:cs typeface="Segoe Ul light"/>
              </a:rPr>
              <a:t>razvojem</a:t>
            </a:r>
            <a:r>
              <a:rPr lang="en-US" sz="2400" b="1" dirty="0" smtClean="0">
                <a:solidFill>
                  <a:schemeClr val="bg1"/>
                </a:solidFill>
                <a:latin typeface="Segoe UI Light"/>
                <a:cs typeface="Segoe Ul ligh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 Light"/>
                <a:cs typeface="Segoe Ul light"/>
              </a:rPr>
              <a:t>posameznika</a:t>
            </a:r>
            <a:r>
              <a:rPr lang="en-US" sz="2400" b="1" dirty="0" smtClean="0">
                <a:solidFill>
                  <a:schemeClr val="bg1"/>
                </a:solidFill>
                <a:latin typeface="Segoe UI Light"/>
                <a:cs typeface="Segoe Ul light"/>
              </a:rPr>
              <a:t>!</a:t>
            </a:r>
            <a:endParaRPr lang="en-US" sz="2400" b="1" dirty="0">
              <a:solidFill>
                <a:schemeClr val="bg1"/>
              </a:solidFill>
              <a:latin typeface="Segoe UI Light"/>
              <a:cs typeface="Segoe Ul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23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644</Words>
  <Application>Microsoft Macintosh PowerPoint</Application>
  <PresentationFormat>On-screen Show (4:3)</PresentationFormat>
  <Paragraphs>136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Neformalno pridobljene kompetence nas bogatijo, krepijo in opolnomočijo.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HRM d.o.o.</dc:creator>
  <cp:lastModifiedBy>Nika Koračin</cp:lastModifiedBy>
  <cp:revision>332</cp:revision>
  <cp:lastPrinted>2014-11-25T09:42:38Z</cp:lastPrinted>
  <dcterms:created xsi:type="dcterms:W3CDTF">2013-04-09T18:38:45Z</dcterms:created>
  <dcterms:modified xsi:type="dcterms:W3CDTF">2016-12-05T14:10:26Z</dcterms:modified>
</cp:coreProperties>
</file>