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57" r:id="rId3"/>
    <p:sldId id="264" r:id="rId4"/>
    <p:sldId id="259" r:id="rId5"/>
    <p:sldId id="260" r:id="rId6"/>
    <p:sldId id="263" r:id="rId7"/>
    <p:sldId id="265" r:id="rId8"/>
  </p:sldIdLst>
  <p:sldSz cx="9144000" cy="5143500" type="screen16x9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D60B7-C37E-4693-B5DC-66C091E4553F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F8AD7-4493-42EB-8BF0-135EA2FD1B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5417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06071-617B-41FC-AC78-A2EDD9746FD3}" type="slidenum">
              <a:rPr lang="sl-SI" smtClean="0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1304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469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180273"/>
            <a:ext cx="7772400" cy="112442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151573"/>
            <a:ext cx="4040188" cy="4800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1631633"/>
            <a:ext cx="4040188" cy="29632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6" y="1151573"/>
            <a:ext cx="4041775" cy="4800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6" y="1631633"/>
            <a:ext cx="4041775" cy="29632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treznik\FolderRedirection\RajnarJa\My Documents\Jasna\Promo podobe, materiali, logo\Logotipi\logo SF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4297159"/>
            <a:ext cx="720080" cy="706158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1534835"/>
            <a:ext cx="6120680" cy="2811208"/>
          </a:xfrm>
        </p:spPr>
        <p:txBody>
          <a:bodyPr/>
          <a:lstStyle/>
          <a:p>
            <a:pPr lvl="0"/>
            <a:r>
              <a:rPr lang="sl-SI" dirty="0"/>
              <a:t>Kliknite, če želite urediti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300192" y="4451158"/>
            <a:ext cx="2160240" cy="589949"/>
          </a:xfrm>
        </p:spPr>
        <p:txBody>
          <a:bodyPr/>
          <a:lstStyle/>
          <a:p>
            <a:endParaRPr lang="sl-SI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04312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04312"/>
            <a:ext cx="5111750" cy="43905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1" y="1075849"/>
            <a:ext cx="3008313" cy="35190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7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460058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4026218"/>
            <a:ext cx="5486400" cy="6029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05740"/>
            <a:ext cx="2057400" cy="438912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05740"/>
            <a:ext cx="6019800" cy="438912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0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4767739"/>
            <a:ext cx="2133600" cy="27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4767739"/>
            <a:ext cx="2895600" cy="27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4767739"/>
            <a:ext cx="2133600" cy="27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2486" y="-20728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FFC327">
                  <a:shade val="30000"/>
                  <a:satMod val="115000"/>
                  <a:lumMod val="73000"/>
                  <a:lumOff val="27000"/>
                </a:srgbClr>
              </a:gs>
              <a:gs pos="31000">
                <a:srgbClr val="FFC327">
                  <a:shade val="67500"/>
                  <a:satMod val="115000"/>
                </a:srgbClr>
              </a:gs>
              <a:gs pos="100000">
                <a:srgbClr val="FFC327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alphaModFix am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 intensity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5856"/>
          <a:stretch/>
        </p:blipFill>
        <p:spPr>
          <a:xfrm>
            <a:off x="2987824" y="2368888"/>
            <a:ext cx="5556362" cy="27657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25" y="4729206"/>
            <a:ext cx="3536366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sl-SI" dirty="0">
                <a:solidFill>
                  <a:schemeClr val="bg1"/>
                </a:solidFill>
              </a:rPr>
              <a:t>12. Slovenski kongres prostovoljstva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987574"/>
            <a:ext cx="85869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MOŽNOSTI SPREMLJANJA DRUŽBENIH UČINKOV PROSTOVOLJSTVA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3BFAFDA3-D12C-47D1-B025-B23D0EFB9E2B}"/>
              </a:ext>
            </a:extLst>
          </p:cNvPr>
          <p:cNvSpPr txBox="1"/>
          <p:nvPr/>
        </p:nvSpPr>
        <p:spPr>
          <a:xfrm>
            <a:off x="3983227" y="2311013"/>
            <a:ext cx="49477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l-SI" dirty="0"/>
              <a:t>doc. dr. </a:t>
            </a:r>
            <a:r>
              <a:rPr lang="sl-SI" sz="2400" dirty="0"/>
              <a:t>Alenka Gril</a:t>
            </a:r>
            <a:r>
              <a:rPr lang="sl-SI" dirty="0"/>
              <a:t>, višja znanstvena sodelavka </a:t>
            </a:r>
          </a:p>
          <a:p>
            <a:pPr algn="r"/>
            <a:r>
              <a:rPr lang="sl-SI" sz="2400" dirty="0"/>
              <a:t>Pedagoški inštitut</a:t>
            </a:r>
            <a:r>
              <a:rPr lang="sl-SI" dirty="0"/>
              <a:t>, Gerbičeva 62, Ljubljana</a:t>
            </a:r>
          </a:p>
          <a:p>
            <a:pPr algn="r"/>
            <a:r>
              <a:rPr lang="sl-SI" dirty="0"/>
              <a:t>alenka.gril@pei.si</a:t>
            </a:r>
          </a:p>
        </p:txBody>
      </p:sp>
    </p:spTree>
    <p:extLst>
      <p:ext uri="{BB962C8B-B14F-4D97-AF65-F5344CB8AC3E}">
        <p14:creationId xmlns:p14="http://schemas.microsoft.com/office/powerpoint/2010/main" val="3208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imageedit_1_795887714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73853" y="2355726"/>
            <a:ext cx="9841832" cy="2873119"/>
          </a:xfrm>
          <a:prstGeom prst="rect">
            <a:avLst/>
          </a:prstGeom>
        </p:spPr>
      </p:pic>
      <p:sp>
        <p:nvSpPr>
          <p:cNvPr id="4" name="Ograda vsebine 11"/>
          <p:cNvSpPr txBox="1">
            <a:spLocks/>
          </p:cNvSpPr>
          <p:nvPr/>
        </p:nvSpPr>
        <p:spPr>
          <a:xfrm>
            <a:off x="107504" y="123478"/>
            <a:ext cx="8928992" cy="49685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dirty="0">
                <a:solidFill>
                  <a:schemeClr val="bg1"/>
                </a:solidFill>
              </a:rPr>
              <a:t>Učinki </a:t>
            </a:r>
            <a:r>
              <a:rPr lang="sl-SI" dirty="0" smtClean="0">
                <a:solidFill>
                  <a:schemeClr val="bg1"/>
                </a:solidFill>
              </a:rPr>
              <a:t>prostovoljstva</a:t>
            </a:r>
            <a:endParaRPr lang="sl-SI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1600" dirty="0">
                <a:solidFill>
                  <a:schemeClr val="bg1"/>
                </a:solidFill>
              </a:rPr>
              <a:t>KAJ PRIDOBIJO/KDO?	</a:t>
            </a:r>
            <a:r>
              <a:rPr lang="sl-SI" sz="2000" dirty="0">
                <a:solidFill>
                  <a:srgbClr val="FFC000"/>
                </a:solidFill>
              </a:rPr>
              <a:t>PROSTOVOLJCI –	ORGANIZACIJE –	UPORABNIKI –	SKUPNOST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sl-SI" sz="2000" dirty="0">
                <a:solidFill>
                  <a:srgbClr val="FFC000"/>
                </a:solidFill>
              </a:rPr>
              <a:t>FIZIČNI 		</a:t>
            </a:r>
            <a:r>
              <a:rPr lang="sl-SI" sz="2000" dirty="0" smtClean="0">
                <a:solidFill>
                  <a:schemeClr val="bg1"/>
                </a:solidFill>
              </a:rPr>
              <a:t>rezultati, produkti, izidi prostovoljskega dela do uporabnikov</a:t>
            </a:r>
            <a:endParaRPr lang="sl-SI" sz="2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>
                <a:solidFill>
                  <a:srgbClr val="FFC000"/>
                </a:solidFill>
              </a:rPr>
              <a:t>KAPITAL	</a:t>
            </a:r>
            <a:r>
              <a:rPr lang="sl-SI" sz="2000" dirty="0" smtClean="0">
                <a:solidFill>
                  <a:srgbClr val="FFC000"/>
                </a:solidFill>
              </a:rPr>
              <a:t>	</a:t>
            </a:r>
            <a:r>
              <a:rPr lang="sl-SI" sz="2000" dirty="0" smtClean="0">
                <a:solidFill>
                  <a:schemeClr val="bg1"/>
                </a:solidFill>
              </a:rPr>
              <a:t>(kvantiteta in kvaliteta)</a:t>
            </a:r>
            <a:r>
              <a:rPr lang="sl-SI" sz="2000" dirty="0">
                <a:solidFill>
                  <a:srgbClr val="FFC000"/>
                </a:solidFill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>
                <a:solidFill>
                  <a:srgbClr val="FFC000"/>
                </a:solidFill>
              </a:rPr>
              <a:t>ČLOVEŠKI 	</a:t>
            </a:r>
            <a:r>
              <a:rPr lang="sl-SI" sz="2000" dirty="0" smtClean="0">
                <a:solidFill>
                  <a:srgbClr val="FFC000"/>
                </a:solidFill>
              </a:rPr>
              <a:t>pridobljene spretnosti in osebnostni razvoj, zaposljivost, zdravje, </a:t>
            </a:r>
            <a:r>
              <a:rPr lang="sl-SI" sz="2000" dirty="0" err="1" smtClean="0">
                <a:solidFill>
                  <a:srgbClr val="FFC000"/>
                </a:solidFill>
              </a:rPr>
              <a:t>KAPITAL</a:t>
            </a:r>
            <a:r>
              <a:rPr lang="sl-SI" sz="2000" dirty="0" err="1">
                <a:solidFill>
                  <a:srgbClr val="FFC000"/>
                </a:solidFill>
              </a:rPr>
              <a:t>		</a:t>
            </a:r>
            <a:r>
              <a:rPr lang="sl-SI" sz="2000" dirty="0" err="1" smtClean="0">
                <a:solidFill>
                  <a:srgbClr val="FFC000"/>
                </a:solidFill>
              </a:rPr>
              <a:t>in</a:t>
            </a:r>
            <a:r>
              <a:rPr lang="sl-SI" sz="2000" dirty="0" smtClean="0">
                <a:solidFill>
                  <a:srgbClr val="FFC000"/>
                </a:solidFill>
              </a:rPr>
              <a:t> subjektivno blagostanje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 smtClean="0">
                <a:solidFill>
                  <a:srgbClr val="FFC000"/>
                </a:solidFill>
              </a:rPr>
              <a:t>EKONOMSKI </a:t>
            </a:r>
            <a:r>
              <a:rPr lang="sl-SI" sz="2000" dirty="0">
                <a:solidFill>
                  <a:srgbClr val="FFC000"/>
                </a:solidFill>
              </a:rPr>
              <a:t>	</a:t>
            </a:r>
            <a:r>
              <a:rPr lang="sl-SI" sz="2000" dirty="0" smtClean="0">
                <a:solidFill>
                  <a:schemeClr val="bg1"/>
                </a:solidFill>
              </a:rPr>
              <a:t>specifični finančni in ekonomski učinki prostovoljstva</a:t>
            </a:r>
            <a:endParaRPr lang="sl-SI" sz="2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>
                <a:solidFill>
                  <a:srgbClr val="FFC000"/>
                </a:solidFill>
              </a:rPr>
              <a:t>KAPITAL		</a:t>
            </a:r>
            <a:endParaRPr lang="sl-SI" sz="2000" dirty="0" smtClean="0">
              <a:solidFill>
                <a:srgbClr val="FFC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 smtClean="0">
                <a:solidFill>
                  <a:srgbClr val="FFC000"/>
                </a:solidFill>
              </a:rPr>
              <a:t>SOCIALNI </a:t>
            </a:r>
            <a:r>
              <a:rPr lang="sl-SI" sz="2000" dirty="0">
                <a:solidFill>
                  <a:srgbClr val="FFC000"/>
                </a:solidFill>
              </a:rPr>
              <a:t>	</a:t>
            </a:r>
            <a:r>
              <a:rPr lang="sl-SI" sz="2000" dirty="0" smtClean="0">
                <a:solidFill>
                  <a:srgbClr val="FFC000"/>
                </a:solidFill>
              </a:rPr>
              <a:t>ustvarjanje povezav, odnosov med ljudmi in družbenimi skupinami,</a:t>
            </a:r>
            <a:endParaRPr lang="sl-SI" sz="2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 err="1">
                <a:solidFill>
                  <a:srgbClr val="FFC000"/>
                </a:solidFill>
              </a:rPr>
              <a:t>KAPITAL		</a:t>
            </a:r>
            <a:r>
              <a:rPr lang="sl-SI" sz="2000" dirty="0" err="1" smtClean="0">
                <a:solidFill>
                  <a:srgbClr val="FFC000"/>
                </a:solidFill>
              </a:rPr>
              <a:t>socialne</a:t>
            </a:r>
            <a:r>
              <a:rPr lang="sl-SI" sz="2000" dirty="0" smtClean="0">
                <a:solidFill>
                  <a:srgbClr val="FFC000"/>
                </a:solidFill>
              </a:rPr>
              <a:t> mreže podpore, dr. kohezivnost, zaupanje</a:t>
            </a:r>
            <a:r>
              <a:rPr lang="sl-SI" sz="2000" dirty="0" smtClean="0">
                <a:solidFill>
                  <a:schemeClr val="bg1"/>
                </a:solidFill>
              </a:rPr>
              <a:t> </a:t>
            </a:r>
            <a:r>
              <a:rPr lang="sl-SI" sz="2000" dirty="0">
                <a:solidFill>
                  <a:srgbClr val="FFC000"/>
                </a:solidFill>
              </a:rPr>
              <a:t>	</a:t>
            </a:r>
            <a:endParaRPr lang="sl-SI" sz="2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>
                <a:solidFill>
                  <a:srgbClr val="FFC000"/>
                </a:solidFill>
              </a:rPr>
              <a:t>KULTURNI 	</a:t>
            </a:r>
            <a:r>
              <a:rPr lang="sl-SI" sz="2000" dirty="0" smtClean="0">
                <a:solidFill>
                  <a:schemeClr val="bg1"/>
                </a:solidFill>
              </a:rPr>
              <a:t>občutek pripadnosti skupnosti, kulturna ali verska identiteta,</a:t>
            </a:r>
            <a:endParaRPr lang="sl-SI" sz="2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 err="1">
                <a:solidFill>
                  <a:srgbClr val="FFC000"/>
                </a:solidFill>
              </a:rPr>
              <a:t>KAPITAL</a:t>
            </a:r>
            <a:r>
              <a:rPr lang="sl-SI" sz="2000" dirty="0" err="1">
                <a:solidFill>
                  <a:schemeClr val="bg1"/>
                </a:solidFill>
              </a:rPr>
              <a:t>		</a:t>
            </a:r>
            <a:r>
              <a:rPr lang="sl-SI" sz="2000" dirty="0" err="1" smtClean="0">
                <a:solidFill>
                  <a:schemeClr val="bg1"/>
                </a:solidFill>
              </a:rPr>
              <a:t>sprejemanje</a:t>
            </a:r>
            <a:r>
              <a:rPr lang="sl-SI" sz="2000" dirty="0" smtClean="0">
                <a:solidFill>
                  <a:schemeClr val="bg1"/>
                </a:solidFill>
              </a:rPr>
              <a:t> in razumevanje drugih kultur, možnosti udejstvovanja 		v kulturi, prostočasnih, okoljskih dejavnostih</a:t>
            </a:r>
            <a:endParaRPr lang="sl-SI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l-SI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		</a:t>
            </a:r>
          </a:p>
          <a:p>
            <a:pPr marL="0" indent="0">
              <a:buNone/>
            </a:pPr>
            <a:r>
              <a:rPr lang="sl-SI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sl-SI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	</a:t>
            </a:r>
          </a:p>
          <a:p>
            <a:pPr marL="0" indent="0">
              <a:buNone/>
            </a:pPr>
            <a:r>
              <a:rPr lang="sl-SI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sl-SI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	Vir: Institute </a:t>
            </a:r>
            <a:r>
              <a:rPr lang="sl-SI" sz="14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sl-SI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l-SI" sz="14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Volunteering</a:t>
            </a:r>
            <a:r>
              <a:rPr lang="sl-SI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l-SI" sz="14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Research</a:t>
            </a:r>
            <a:r>
              <a:rPr lang="sl-SI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London, 2004</a:t>
            </a:r>
            <a:endParaRPr lang="sl-SI" sz="1400" dirty="0">
              <a:solidFill>
                <a:srgbClr val="FFC000"/>
              </a:solidFill>
            </a:endParaRPr>
          </a:p>
        </p:txBody>
      </p:sp>
      <p:cxnSp>
        <p:nvCxnSpPr>
          <p:cNvPr id="3" name="Raven povezovalnik 2">
            <a:extLst>
              <a:ext uri="{FF2B5EF4-FFF2-40B4-BE49-F238E27FC236}">
                <a16:creationId xmlns:a16="http://schemas.microsoft.com/office/drawing/2014/main" id="{C765365D-8B2E-4172-A5A6-C70B0C638452}"/>
              </a:ext>
            </a:extLst>
          </p:cNvPr>
          <p:cNvCxnSpPr/>
          <p:nvPr/>
        </p:nvCxnSpPr>
        <p:spPr>
          <a:xfrm>
            <a:off x="179512" y="987574"/>
            <a:ext cx="87849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aven povezovalnik 5">
            <a:extLst>
              <a:ext uri="{FF2B5EF4-FFF2-40B4-BE49-F238E27FC236}">
                <a16:creationId xmlns:a16="http://schemas.microsoft.com/office/drawing/2014/main" id="{2F49BCFC-836C-4AA6-BA16-8E8C9FDC2F36}"/>
              </a:ext>
            </a:extLst>
          </p:cNvPr>
          <p:cNvCxnSpPr/>
          <p:nvPr/>
        </p:nvCxnSpPr>
        <p:spPr>
          <a:xfrm>
            <a:off x="179512" y="1563638"/>
            <a:ext cx="87849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ven povezovalnik 6">
            <a:extLst>
              <a:ext uri="{FF2B5EF4-FFF2-40B4-BE49-F238E27FC236}">
                <a16:creationId xmlns:a16="http://schemas.microsoft.com/office/drawing/2014/main" id="{2891DEA9-3B07-45B1-AEEF-A7626B60C781}"/>
              </a:ext>
            </a:extLst>
          </p:cNvPr>
          <p:cNvCxnSpPr/>
          <p:nvPr/>
        </p:nvCxnSpPr>
        <p:spPr>
          <a:xfrm>
            <a:off x="179512" y="2211710"/>
            <a:ext cx="87849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Raven povezovalnik 7">
            <a:extLst>
              <a:ext uri="{FF2B5EF4-FFF2-40B4-BE49-F238E27FC236}">
                <a16:creationId xmlns:a16="http://schemas.microsoft.com/office/drawing/2014/main" id="{68F3317D-C04C-49E3-A913-8C5AABCACFC0}"/>
              </a:ext>
            </a:extLst>
          </p:cNvPr>
          <p:cNvCxnSpPr/>
          <p:nvPr/>
        </p:nvCxnSpPr>
        <p:spPr>
          <a:xfrm>
            <a:off x="179512" y="2787774"/>
            <a:ext cx="87849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en povezovalnik 8">
            <a:extLst>
              <a:ext uri="{FF2B5EF4-FFF2-40B4-BE49-F238E27FC236}">
                <a16:creationId xmlns:a16="http://schemas.microsoft.com/office/drawing/2014/main" id="{C18D04E0-1770-4080-9215-67C374F60CE6}"/>
              </a:ext>
            </a:extLst>
          </p:cNvPr>
          <p:cNvCxnSpPr/>
          <p:nvPr/>
        </p:nvCxnSpPr>
        <p:spPr>
          <a:xfrm>
            <a:off x="107504" y="3435846"/>
            <a:ext cx="87849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64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imageedit_1_795887714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73853" y="2355726"/>
            <a:ext cx="9841832" cy="2873119"/>
          </a:xfrm>
          <a:prstGeom prst="rect">
            <a:avLst/>
          </a:prstGeom>
        </p:spPr>
      </p:pic>
      <p:sp>
        <p:nvSpPr>
          <p:cNvPr id="4" name="Ograda vsebine 11"/>
          <p:cNvSpPr txBox="1">
            <a:spLocks/>
          </p:cNvSpPr>
          <p:nvPr/>
        </p:nvSpPr>
        <p:spPr>
          <a:xfrm>
            <a:off x="107504" y="0"/>
            <a:ext cx="8928992" cy="509203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dirty="0">
                <a:solidFill>
                  <a:schemeClr val="bg1"/>
                </a:solidFill>
              </a:rPr>
              <a:t>Učinki prostovoljstva - indikatorji</a:t>
            </a:r>
            <a:r>
              <a:rPr lang="sl-SI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Institute </a:t>
            </a:r>
            <a:r>
              <a:rPr lang="sl-SI" sz="12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sl-SI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l-SI" sz="12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Volunteering</a:t>
            </a:r>
            <a:r>
              <a:rPr lang="sl-SI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l-SI" sz="12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Research</a:t>
            </a:r>
            <a:r>
              <a:rPr lang="sl-SI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London, 2004.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600" dirty="0">
                <a:solidFill>
                  <a:schemeClr val="bg1"/>
                </a:solidFill>
              </a:rPr>
              <a:t>KAJ PRIDOBIJO/KDO?	</a:t>
            </a:r>
            <a:r>
              <a:rPr lang="sl-SI" sz="2000" dirty="0">
                <a:solidFill>
                  <a:srgbClr val="FFC000"/>
                </a:solidFill>
              </a:rPr>
              <a:t>PROSTOVOLJCI –	ORGANIZACIJE –	UPORABNIKI –	SKUPNOST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>
                <a:solidFill>
                  <a:srgbClr val="FFC000"/>
                </a:solidFill>
              </a:rPr>
              <a:t>FIZIČNI 		</a:t>
            </a:r>
            <a:r>
              <a:rPr lang="sl-SI" sz="1600" dirty="0">
                <a:solidFill>
                  <a:schemeClr val="bg1"/>
                </a:solidFill>
              </a:rPr>
              <a:t>usposabljanja,</a:t>
            </a:r>
            <a:r>
              <a:rPr lang="sl-SI" sz="2000" dirty="0">
                <a:solidFill>
                  <a:srgbClr val="FFC000"/>
                </a:solidFill>
              </a:rPr>
              <a:t>	</a:t>
            </a:r>
            <a:r>
              <a:rPr lang="sl-SI" sz="1600" dirty="0">
                <a:solidFill>
                  <a:srgbClr val="FFC000"/>
                </a:solidFill>
              </a:rPr>
              <a:t>kvantiteta in 	</a:t>
            </a:r>
            <a:r>
              <a:rPr lang="sl-SI" sz="1600" dirty="0">
                <a:solidFill>
                  <a:schemeClr val="bg1"/>
                </a:solidFill>
              </a:rPr>
              <a:t>kvantiteta in</a:t>
            </a:r>
            <a:r>
              <a:rPr lang="sl-SI" sz="2000" dirty="0">
                <a:solidFill>
                  <a:srgbClr val="FFC000"/>
                </a:solidFill>
              </a:rPr>
              <a:t>	</a:t>
            </a:r>
            <a:r>
              <a:rPr lang="sl-SI" sz="1600" dirty="0">
                <a:solidFill>
                  <a:srgbClr val="FFC000"/>
                </a:solidFill>
              </a:rPr>
              <a:t>več in boljše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solidFill>
                  <a:srgbClr val="FFC000"/>
                </a:solidFill>
              </a:rPr>
              <a:t>KAPITAL</a:t>
            </a:r>
            <a:r>
              <a:rPr lang="sl-SI" sz="2000" dirty="0">
                <a:solidFill>
                  <a:srgbClr val="FFC000"/>
                </a:solidFill>
              </a:rPr>
              <a:t>		</a:t>
            </a:r>
            <a:r>
              <a:rPr lang="sl-SI" sz="1600" dirty="0">
                <a:solidFill>
                  <a:schemeClr val="bg1"/>
                </a:solidFill>
              </a:rPr>
              <a:t>certifikati,	</a:t>
            </a:r>
            <a:r>
              <a:rPr lang="sl-SI" sz="1600" dirty="0">
                <a:solidFill>
                  <a:srgbClr val="FFC000"/>
                </a:solidFill>
              </a:rPr>
              <a:t>	kvaliteta storitev,	</a:t>
            </a:r>
            <a:r>
              <a:rPr lang="sl-SI" sz="1600" dirty="0">
                <a:solidFill>
                  <a:schemeClr val="bg1"/>
                </a:solidFill>
              </a:rPr>
              <a:t>kvaliteta storitev,</a:t>
            </a:r>
            <a:r>
              <a:rPr lang="sl-SI" sz="1600" dirty="0">
                <a:solidFill>
                  <a:srgbClr val="FFC000"/>
                </a:solidFill>
              </a:rPr>
              <a:t>	storitve,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600" dirty="0">
                <a:solidFill>
                  <a:srgbClr val="FFC000"/>
                </a:solidFill>
              </a:rPr>
              <a:t>		</a:t>
            </a:r>
            <a:r>
              <a:rPr lang="sl-SI" sz="1600" dirty="0">
                <a:solidFill>
                  <a:schemeClr val="bg1"/>
                </a:solidFill>
              </a:rPr>
              <a:t>podpora v org.</a:t>
            </a:r>
            <a:r>
              <a:rPr lang="sl-SI" sz="1600" dirty="0">
                <a:solidFill>
                  <a:srgbClr val="FFC000"/>
                </a:solidFill>
              </a:rPr>
              <a:t>	stopnja inovacij.	</a:t>
            </a:r>
            <a:r>
              <a:rPr lang="sl-SI" sz="1600" dirty="0">
                <a:solidFill>
                  <a:schemeClr val="bg1"/>
                </a:solidFill>
              </a:rPr>
              <a:t>inovacije storitev.</a:t>
            </a:r>
            <a:r>
              <a:rPr lang="sl-SI" sz="1600" dirty="0">
                <a:solidFill>
                  <a:srgbClr val="FFC000"/>
                </a:solidFill>
              </a:rPr>
              <a:t>	nova ponudba.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>
                <a:solidFill>
                  <a:srgbClr val="FFC000"/>
                </a:solidFill>
              </a:rPr>
              <a:t>ČLOVEŠKI 	</a:t>
            </a:r>
            <a:r>
              <a:rPr lang="sl-SI" sz="1600" dirty="0">
                <a:solidFill>
                  <a:srgbClr val="FFC000"/>
                </a:solidFill>
              </a:rPr>
              <a:t>razvoj osebnosti,	</a:t>
            </a:r>
            <a:r>
              <a:rPr lang="sl-SI" sz="1600" dirty="0">
                <a:solidFill>
                  <a:schemeClr val="bg1"/>
                </a:solidFill>
              </a:rPr>
              <a:t>razvoj kadrov,</a:t>
            </a:r>
            <a:r>
              <a:rPr lang="sl-SI" sz="1600" dirty="0">
                <a:solidFill>
                  <a:srgbClr val="FFC000"/>
                </a:solidFill>
              </a:rPr>
              <a:t>	razvoj osebnosti,	</a:t>
            </a:r>
            <a:r>
              <a:rPr lang="sl-SI" sz="1600" dirty="0">
                <a:solidFill>
                  <a:schemeClr val="bg1"/>
                </a:solidFill>
              </a:rPr>
              <a:t>srečnejše </a:t>
            </a:r>
            <a:r>
              <a:rPr lang="sl-SI" sz="1600" dirty="0" err="1">
                <a:solidFill>
                  <a:schemeClr val="bg1"/>
                </a:solidFill>
              </a:rPr>
              <a:t>skupn</a:t>
            </a:r>
            <a:r>
              <a:rPr lang="sl-SI" sz="1600" dirty="0">
                <a:solidFill>
                  <a:schemeClr val="bg1"/>
                </a:solidFill>
              </a:rPr>
              <a:t>.,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600" dirty="0">
                <a:solidFill>
                  <a:srgbClr val="FFC000"/>
                </a:solidFill>
              </a:rPr>
              <a:t>KAPITAL		in spretnosti,	</a:t>
            </a:r>
            <a:r>
              <a:rPr lang="sl-SI" sz="1600" dirty="0">
                <a:solidFill>
                  <a:schemeClr val="bg1"/>
                </a:solidFill>
              </a:rPr>
              <a:t>različnost kadrov,</a:t>
            </a:r>
            <a:r>
              <a:rPr lang="sl-SI" sz="1600" dirty="0">
                <a:solidFill>
                  <a:srgbClr val="FFC000"/>
                </a:solidFill>
              </a:rPr>
              <a:t>	in spretnosti,	</a:t>
            </a:r>
            <a:r>
              <a:rPr lang="sl-SI" sz="1600" dirty="0">
                <a:solidFill>
                  <a:schemeClr val="bg1"/>
                </a:solidFill>
              </a:rPr>
              <a:t>bolj usposobljeni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600" dirty="0">
                <a:solidFill>
                  <a:srgbClr val="FFC000"/>
                </a:solidFill>
              </a:rPr>
              <a:t>		zdravje, počutje.	</a:t>
            </a:r>
            <a:r>
              <a:rPr lang="sl-SI" sz="1600" dirty="0">
                <a:solidFill>
                  <a:schemeClr val="bg1"/>
                </a:solidFill>
              </a:rPr>
              <a:t>razvoj org.</a:t>
            </a:r>
            <a:r>
              <a:rPr lang="sl-SI" sz="1600" dirty="0">
                <a:solidFill>
                  <a:srgbClr val="FFC000"/>
                </a:solidFill>
              </a:rPr>
              <a:t>		zdravje, počutje.	</a:t>
            </a:r>
            <a:r>
              <a:rPr lang="sl-SI" sz="1600" dirty="0">
                <a:solidFill>
                  <a:schemeClr val="bg1"/>
                </a:solidFill>
              </a:rPr>
              <a:t>prebivalci.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>
                <a:solidFill>
                  <a:srgbClr val="FFC000"/>
                </a:solidFill>
              </a:rPr>
              <a:t>EKONOMSKI 	</a:t>
            </a:r>
            <a:r>
              <a:rPr lang="sl-SI" sz="1600" dirty="0" err="1">
                <a:solidFill>
                  <a:schemeClr val="bg1"/>
                </a:solidFill>
              </a:rPr>
              <a:t>ind</a:t>
            </a:r>
            <a:r>
              <a:rPr lang="sl-SI" sz="1600" dirty="0">
                <a:solidFill>
                  <a:schemeClr val="bg1"/>
                </a:solidFill>
              </a:rPr>
              <a:t>. stroški dela, </a:t>
            </a:r>
            <a:r>
              <a:rPr lang="sl-SI" sz="1600" dirty="0">
                <a:solidFill>
                  <a:srgbClr val="FFC000"/>
                </a:solidFill>
              </a:rPr>
              <a:t>	vrednost prost. dela,	</a:t>
            </a:r>
            <a:r>
              <a:rPr lang="sl-SI" sz="1600" dirty="0">
                <a:solidFill>
                  <a:schemeClr val="bg1"/>
                </a:solidFill>
              </a:rPr>
              <a:t>dostopnost storitev,</a:t>
            </a:r>
            <a:r>
              <a:rPr lang="sl-SI" sz="1600" dirty="0">
                <a:solidFill>
                  <a:srgbClr val="FFC000"/>
                </a:solidFill>
              </a:rPr>
              <a:t>	dodana vrednost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600" dirty="0">
                <a:solidFill>
                  <a:srgbClr val="FFC000"/>
                </a:solidFill>
              </a:rPr>
              <a:t>KAPITAL		</a:t>
            </a:r>
            <a:r>
              <a:rPr lang="sl-SI" sz="1600" dirty="0">
                <a:solidFill>
                  <a:schemeClr val="bg1"/>
                </a:solidFill>
              </a:rPr>
              <a:t>vrednost </a:t>
            </a:r>
            <a:r>
              <a:rPr lang="sl-SI" sz="1600" dirty="0" err="1">
                <a:solidFill>
                  <a:schemeClr val="bg1"/>
                </a:solidFill>
              </a:rPr>
              <a:t>izobraže</a:t>
            </a:r>
            <a:r>
              <a:rPr lang="sl-SI" sz="1600" dirty="0">
                <a:solidFill>
                  <a:schemeClr val="bg1"/>
                </a:solidFill>
              </a:rPr>
              <a:t>-</a:t>
            </a:r>
            <a:r>
              <a:rPr lang="sl-SI" sz="1600" dirty="0">
                <a:solidFill>
                  <a:srgbClr val="FFC000"/>
                </a:solidFill>
              </a:rPr>
              <a:t>	prihodki org.,	</a:t>
            </a:r>
            <a:r>
              <a:rPr lang="sl-SI" sz="1600" dirty="0">
                <a:solidFill>
                  <a:schemeClr val="bg1"/>
                </a:solidFill>
              </a:rPr>
              <a:t>zaposljivost,</a:t>
            </a:r>
            <a:r>
              <a:rPr lang="sl-SI" sz="1600" dirty="0">
                <a:solidFill>
                  <a:srgbClr val="FFC000"/>
                </a:solidFill>
              </a:rPr>
              <a:t>	javnih storitev,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600" dirty="0">
                <a:solidFill>
                  <a:srgbClr val="FFC000"/>
                </a:solidFill>
              </a:rPr>
              <a:t>		</a:t>
            </a:r>
            <a:r>
              <a:rPr lang="sl-SI" sz="1600" dirty="0">
                <a:solidFill>
                  <a:schemeClr val="bg1"/>
                </a:solidFill>
              </a:rPr>
              <a:t>vanj, zaposljivost.</a:t>
            </a:r>
            <a:r>
              <a:rPr lang="sl-SI" sz="1600" dirty="0">
                <a:solidFill>
                  <a:srgbClr val="FFC000"/>
                </a:solidFill>
              </a:rPr>
              <a:t>	delovna mesta.	</a:t>
            </a:r>
            <a:r>
              <a:rPr lang="sl-SI" sz="1600" dirty="0">
                <a:solidFill>
                  <a:schemeClr val="bg1"/>
                </a:solidFill>
              </a:rPr>
              <a:t>finančna situacija.</a:t>
            </a:r>
            <a:r>
              <a:rPr lang="sl-SI" sz="1600" dirty="0">
                <a:solidFill>
                  <a:srgbClr val="FFC000"/>
                </a:solidFill>
              </a:rPr>
              <a:t>	(manj kriminala, 								soc. zdravje)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>
                <a:solidFill>
                  <a:srgbClr val="FFC000"/>
                </a:solidFill>
              </a:rPr>
              <a:t>SOCIALNI 	</a:t>
            </a:r>
            <a:r>
              <a:rPr lang="sl-SI" sz="1600" dirty="0">
                <a:solidFill>
                  <a:srgbClr val="FFC000"/>
                </a:solidFill>
              </a:rPr>
              <a:t>prijateljstva, stiki, 	</a:t>
            </a:r>
            <a:r>
              <a:rPr lang="sl-SI" sz="1600" dirty="0">
                <a:solidFill>
                  <a:schemeClr val="bg1"/>
                </a:solidFill>
              </a:rPr>
              <a:t>ohranjanje zaposlenih</a:t>
            </a:r>
            <a:r>
              <a:rPr lang="sl-SI" sz="1600" dirty="0">
                <a:solidFill>
                  <a:srgbClr val="FFC000"/>
                </a:solidFill>
              </a:rPr>
              <a:t>	prijateljstva, stiki, 	</a:t>
            </a:r>
            <a:r>
              <a:rPr lang="sl-SI" sz="1600" dirty="0">
                <a:solidFill>
                  <a:schemeClr val="bg1"/>
                </a:solidFill>
              </a:rPr>
              <a:t>povezanost skup,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600" dirty="0">
                <a:solidFill>
                  <a:srgbClr val="FFC000"/>
                </a:solidFill>
              </a:rPr>
              <a:t>KAPITAL		mreže, zaupanje,	</a:t>
            </a:r>
            <a:r>
              <a:rPr lang="sl-SI" sz="1600" dirty="0">
                <a:solidFill>
                  <a:schemeClr val="bg1"/>
                </a:solidFill>
              </a:rPr>
              <a:t>in prostovoljcev,</a:t>
            </a:r>
            <a:r>
              <a:rPr lang="sl-SI" sz="1600" dirty="0">
                <a:solidFill>
                  <a:srgbClr val="FFC000"/>
                </a:solidFill>
              </a:rPr>
              <a:t>	mreže, zaupanje,	</a:t>
            </a:r>
            <a:r>
              <a:rPr lang="sl-SI" sz="1600" dirty="0">
                <a:solidFill>
                  <a:schemeClr val="bg1"/>
                </a:solidFill>
              </a:rPr>
              <a:t>mreže, zaupanje,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600" dirty="0">
                <a:solidFill>
                  <a:srgbClr val="FFC000"/>
                </a:solidFill>
              </a:rPr>
              <a:t>		soc. participacija.	</a:t>
            </a:r>
            <a:r>
              <a:rPr lang="sl-SI" sz="1600" dirty="0">
                <a:solidFill>
                  <a:schemeClr val="bg1"/>
                </a:solidFill>
              </a:rPr>
              <a:t>ugled org. v skupnosti</a:t>
            </a:r>
            <a:r>
              <a:rPr lang="sl-SI" sz="1600" dirty="0">
                <a:solidFill>
                  <a:srgbClr val="FFC000"/>
                </a:solidFill>
              </a:rPr>
              <a:t>	soc. participacija.	</a:t>
            </a:r>
            <a:r>
              <a:rPr lang="sl-SI" sz="1600" dirty="0">
                <a:solidFill>
                  <a:schemeClr val="bg1"/>
                </a:solidFill>
              </a:rPr>
              <a:t>soc. participacija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>
                <a:solidFill>
                  <a:srgbClr val="FFC000"/>
                </a:solidFill>
              </a:rPr>
              <a:t>KULTURNI 	</a:t>
            </a:r>
            <a:r>
              <a:rPr lang="sl-SI" sz="1600" dirty="0">
                <a:solidFill>
                  <a:schemeClr val="bg1"/>
                </a:solidFill>
              </a:rPr>
              <a:t>kult. identiteta,</a:t>
            </a:r>
            <a:r>
              <a:rPr lang="sl-SI" sz="1600" dirty="0">
                <a:solidFill>
                  <a:srgbClr val="FFC000"/>
                </a:solidFill>
              </a:rPr>
              <a:t>	inkluzivna org. kultura	 </a:t>
            </a:r>
            <a:r>
              <a:rPr lang="sl-SI" sz="1600" dirty="0">
                <a:solidFill>
                  <a:schemeClr val="bg1"/>
                </a:solidFill>
              </a:rPr>
              <a:t>kult. identiteta,</a:t>
            </a:r>
            <a:r>
              <a:rPr lang="sl-SI" sz="1600" dirty="0">
                <a:solidFill>
                  <a:srgbClr val="FFC000"/>
                </a:solidFill>
              </a:rPr>
              <a:t>	sprejemanje kult.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600" dirty="0">
                <a:solidFill>
                  <a:srgbClr val="FFC000"/>
                </a:solidFill>
              </a:rPr>
              <a:t>KAPITAL		</a:t>
            </a:r>
            <a:r>
              <a:rPr lang="sl-SI" sz="1600" dirty="0">
                <a:solidFill>
                  <a:schemeClr val="bg1"/>
                </a:solidFill>
              </a:rPr>
              <a:t>sprejemanje drugih </a:t>
            </a:r>
            <a:r>
              <a:rPr lang="sl-SI" sz="1600" dirty="0">
                <a:solidFill>
                  <a:srgbClr val="FFC000"/>
                </a:solidFill>
              </a:rPr>
              <a:t>	(različnost, odprtost), 	 </a:t>
            </a:r>
            <a:r>
              <a:rPr lang="sl-SI" sz="1600" dirty="0">
                <a:solidFill>
                  <a:schemeClr val="bg1"/>
                </a:solidFill>
              </a:rPr>
              <a:t>kultura, prosti čas,</a:t>
            </a:r>
            <a:r>
              <a:rPr lang="sl-SI" sz="1600" dirty="0">
                <a:solidFill>
                  <a:srgbClr val="FFC000"/>
                </a:solidFill>
              </a:rPr>
              <a:t> 	različnosti v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600" dirty="0">
                <a:solidFill>
                  <a:srgbClr val="FFC000"/>
                </a:solidFill>
              </a:rPr>
              <a:t>		</a:t>
            </a:r>
            <a:r>
              <a:rPr lang="sl-SI" sz="1600" dirty="0">
                <a:solidFill>
                  <a:schemeClr val="bg1"/>
                </a:solidFill>
              </a:rPr>
              <a:t>kultur.</a:t>
            </a:r>
            <a:r>
              <a:rPr lang="sl-SI" sz="1600" dirty="0">
                <a:solidFill>
                  <a:srgbClr val="FFC000"/>
                </a:solidFill>
              </a:rPr>
              <a:t>		kult. ustrezne </a:t>
            </a:r>
            <a:r>
              <a:rPr lang="sl-SI" sz="1600" dirty="0" err="1">
                <a:solidFill>
                  <a:srgbClr val="FFC000"/>
                </a:solidFill>
              </a:rPr>
              <a:t>dejavn</a:t>
            </a:r>
            <a:r>
              <a:rPr lang="sl-SI" sz="1600" dirty="0">
                <a:solidFill>
                  <a:srgbClr val="FFC000"/>
                </a:solidFill>
              </a:rPr>
              <a:t>.	 </a:t>
            </a:r>
            <a:r>
              <a:rPr lang="sl-SI" sz="1600" dirty="0">
                <a:solidFill>
                  <a:schemeClr val="bg1"/>
                </a:solidFill>
              </a:rPr>
              <a:t>okolje.</a:t>
            </a:r>
            <a:r>
              <a:rPr lang="sl-SI" sz="1600" dirty="0">
                <a:solidFill>
                  <a:srgbClr val="FFC000"/>
                </a:solidFill>
              </a:rPr>
              <a:t> 		skupnosti.</a:t>
            </a:r>
            <a:endParaRPr lang="sl-SI" sz="1600" dirty="0">
              <a:solidFill>
                <a:schemeClr val="bg1"/>
              </a:solidFill>
            </a:endParaRPr>
          </a:p>
          <a:p>
            <a:endParaRPr lang="sl-SI" dirty="0">
              <a:solidFill>
                <a:srgbClr val="FFC000"/>
              </a:solidFill>
            </a:endParaRPr>
          </a:p>
        </p:txBody>
      </p:sp>
      <p:cxnSp>
        <p:nvCxnSpPr>
          <p:cNvPr id="3" name="Raven povezovalnik 2">
            <a:extLst>
              <a:ext uri="{FF2B5EF4-FFF2-40B4-BE49-F238E27FC236}">
                <a16:creationId xmlns:a16="http://schemas.microsoft.com/office/drawing/2014/main" id="{C765365D-8B2E-4172-A5A6-C70B0C638452}"/>
              </a:ext>
            </a:extLst>
          </p:cNvPr>
          <p:cNvCxnSpPr/>
          <p:nvPr/>
        </p:nvCxnSpPr>
        <p:spPr>
          <a:xfrm>
            <a:off x="179512" y="843558"/>
            <a:ext cx="87849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Raven povezovalnik 5">
            <a:extLst>
              <a:ext uri="{FF2B5EF4-FFF2-40B4-BE49-F238E27FC236}">
                <a16:creationId xmlns:a16="http://schemas.microsoft.com/office/drawing/2014/main" id="{2F49BCFC-836C-4AA6-BA16-8E8C9FDC2F36}"/>
              </a:ext>
            </a:extLst>
          </p:cNvPr>
          <p:cNvCxnSpPr/>
          <p:nvPr/>
        </p:nvCxnSpPr>
        <p:spPr>
          <a:xfrm>
            <a:off x="179512" y="1707654"/>
            <a:ext cx="87849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ven povezovalnik 6">
            <a:extLst>
              <a:ext uri="{FF2B5EF4-FFF2-40B4-BE49-F238E27FC236}">
                <a16:creationId xmlns:a16="http://schemas.microsoft.com/office/drawing/2014/main" id="{2891DEA9-3B07-45B1-AEEF-A7626B60C781}"/>
              </a:ext>
            </a:extLst>
          </p:cNvPr>
          <p:cNvCxnSpPr/>
          <p:nvPr/>
        </p:nvCxnSpPr>
        <p:spPr>
          <a:xfrm>
            <a:off x="179512" y="2499742"/>
            <a:ext cx="87849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Raven povezovalnik 7">
            <a:extLst>
              <a:ext uri="{FF2B5EF4-FFF2-40B4-BE49-F238E27FC236}">
                <a16:creationId xmlns:a16="http://schemas.microsoft.com/office/drawing/2014/main" id="{68F3317D-C04C-49E3-A913-8C5AABCACFC0}"/>
              </a:ext>
            </a:extLst>
          </p:cNvPr>
          <p:cNvCxnSpPr/>
          <p:nvPr/>
        </p:nvCxnSpPr>
        <p:spPr>
          <a:xfrm>
            <a:off x="179512" y="3507854"/>
            <a:ext cx="87849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en povezovalnik 8">
            <a:extLst>
              <a:ext uri="{FF2B5EF4-FFF2-40B4-BE49-F238E27FC236}">
                <a16:creationId xmlns:a16="http://schemas.microsoft.com/office/drawing/2014/main" id="{C18D04E0-1770-4080-9215-67C374F60CE6}"/>
              </a:ext>
            </a:extLst>
          </p:cNvPr>
          <p:cNvCxnSpPr/>
          <p:nvPr/>
        </p:nvCxnSpPr>
        <p:spPr>
          <a:xfrm>
            <a:off x="179512" y="4299942"/>
            <a:ext cx="87849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aven povezovalnik 10">
            <a:extLst>
              <a:ext uri="{FF2B5EF4-FFF2-40B4-BE49-F238E27FC236}">
                <a16:creationId xmlns:a16="http://schemas.microsoft.com/office/drawing/2014/main" id="{F21636A0-CA0B-4967-8DBD-17508844B934}"/>
              </a:ext>
            </a:extLst>
          </p:cNvPr>
          <p:cNvCxnSpPr>
            <a:cxnSpLocks/>
          </p:cNvCxnSpPr>
          <p:nvPr/>
        </p:nvCxnSpPr>
        <p:spPr>
          <a:xfrm>
            <a:off x="3779913" y="843557"/>
            <a:ext cx="0" cy="42484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40E140D7-58C1-48BB-8E40-5FB6788FC741}"/>
              </a:ext>
            </a:extLst>
          </p:cNvPr>
          <p:cNvCxnSpPr>
            <a:cxnSpLocks/>
          </p:cNvCxnSpPr>
          <p:nvPr/>
        </p:nvCxnSpPr>
        <p:spPr>
          <a:xfrm>
            <a:off x="5652120" y="843557"/>
            <a:ext cx="0" cy="42484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aven povezovalnik 13">
            <a:extLst>
              <a:ext uri="{FF2B5EF4-FFF2-40B4-BE49-F238E27FC236}">
                <a16:creationId xmlns:a16="http://schemas.microsoft.com/office/drawing/2014/main" id="{2AB5AE7B-398D-4EE6-8022-1705F937E3F5}"/>
              </a:ext>
            </a:extLst>
          </p:cNvPr>
          <p:cNvCxnSpPr>
            <a:cxnSpLocks/>
          </p:cNvCxnSpPr>
          <p:nvPr/>
        </p:nvCxnSpPr>
        <p:spPr>
          <a:xfrm>
            <a:off x="7369746" y="889205"/>
            <a:ext cx="0" cy="42256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aven povezovalnik 14">
            <a:extLst>
              <a:ext uri="{FF2B5EF4-FFF2-40B4-BE49-F238E27FC236}">
                <a16:creationId xmlns:a16="http://schemas.microsoft.com/office/drawing/2014/main" id="{8FCE3101-0902-469B-907A-2E880BD8B011}"/>
              </a:ext>
            </a:extLst>
          </p:cNvPr>
          <p:cNvCxnSpPr>
            <a:cxnSpLocks/>
          </p:cNvCxnSpPr>
          <p:nvPr/>
        </p:nvCxnSpPr>
        <p:spPr>
          <a:xfrm>
            <a:off x="1943708" y="889205"/>
            <a:ext cx="0" cy="4202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87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imageedit_1_795887714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73853" y="2355726"/>
            <a:ext cx="9841832" cy="2873119"/>
          </a:xfrm>
          <a:prstGeom prst="rect">
            <a:avLst/>
          </a:prstGeom>
        </p:spPr>
      </p:pic>
      <p:sp>
        <p:nvSpPr>
          <p:cNvPr id="4" name="Ograda vsebine 11"/>
          <p:cNvSpPr txBox="1">
            <a:spLocks/>
          </p:cNvSpPr>
          <p:nvPr/>
        </p:nvSpPr>
        <p:spPr>
          <a:xfrm>
            <a:off x="107504" y="123478"/>
            <a:ext cx="8928992" cy="49685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dirty="0">
                <a:solidFill>
                  <a:schemeClr val="bg1"/>
                </a:solidFill>
              </a:rPr>
              <a:t>Učinki prostovoljstva za lokalno skupnost – </a:t>
            </a:r>
            <a:r>
              <a:rPr lang="sl-SI" dirty="0" smtClean="0">
                <a:solidFill>
                  <a:schemeClr val="bg1"/>
                </a:solidFill>
              </a:rPr>
              <a:t>indikatorji</a:t>
            </a:r>
            <a:r>
              <a:rPr lang="sl-SI" dirty="0">
                <a:solidFill>
                  <a:schemeClr val="bg1"/>
                </a:solidFill>
              </a:rPr>
              <a:t>	    </a:t>
            </a:r>
            <a:r>
              <a:rPr lang="sl-SI" dirty="0" smtClean="0">
                <a:solidFill>
                  <a:schemeClr val="bg1"/>
                </a:solidFill>
              </a:rPr>
              <a:t>			</a:t>
            </a:r>
            <a:r>
              <a:rPr lang="sl-SI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sl-SI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sl-SI" sz="800" dirty="0">
              <a:solidFill>
                <a:srgbClr val="FFC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solidFill>
                  <a:srgbClr val="FFC000"/>
                </a:solidFill>
              </a:rPr>
              <a:t>FIZIČNI </a:t>
            </a:r>
            <a:r>
              <a:rPr lang="sl-SI" sz="1800" dirty="0" err="1" smtClean="0">
                <a:solidFill>
                  <a:srgbClr val="FFC000"/>
                </a:solidFill>
              </a:rPr>
              <a:t>KAPITAL</a:t>
            </a:r>
            <a:r>
              <a:rPr lang="sl-SI" sz="1800" dirty="0" err="1">
                <a:solidFill>
                  <a:srgbClr val="FFC000"/>
                </a:solidFill>
              </a:rPr>
              <a:t>	</a:t>
            </a:r>
            <a:r>
              <a:rPr lang="sl-SI" sz="1800" dirty="0" err="1" smtClean="0">
                <a:solidFill>
                  <a:srgbClr val="FFC000"/>
                </a:solidFill>
              </a:rPr>
              <a:t>kvantiteta</a:t>
            </a:r>
            <a:r>
              <a:rPr lang="sl-SI" sz="1800" dirty="0" smtClean="0">
                <a:solidFill>
                  <a:srgbClr val="FFC000"/>
                </a:solidFill>
              </a:rPr>
              <a:t> storitev, 	kvaliteta storitev,  	inovativne prakse </a:t>
            </a:r>
            <a:r>
              <a:rPr lang="sl-SI" sz="1800" dirty="0">
                <a:solidFill>
                  <a:srgbClr val="FFC000"/>
                </a:solidFill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solidFill>
                  <a:srgbClr val="FFC000"/>
                </a:solidFill>
              </a:rPr>
              <a:t>ČLOVEŠKI </a:t>
            </a:r>
            <a:r>
              <a:rPr lang="sl-SI" sz="1800" dirty="0" smtClean="0">
                <a:solidFill>
                  <a:srgbClr val="FFC000"/>
                </a:solidFill>
              </a:rPr>
              <a:t>KAPITAL 	</a:t>
            </a:r>
            <a:r>
              <a:rPr lang="sl-SI" sz="1800" dirty="0" smtClean="0">
                <a:solidFill>
                  <a:schemeClr val="bg1"/>
                </a:solidFill>
              </a:rPr>
              <a:t>osebnostni razvoj, 	razvoj spretnosti,  	zdravje </a:t>
            </a:r>
            <a:r>
              <a:rPr lang="sl-SI" sz="1800" dirty="0">
                <a:solidFill>
                  <a:schemeClr val="bg1"/>
                </a:solidFill>
              </a:rPr>
              <a:t>in blagostanje </a:t>
            </a:r>
            <a:r>
              <a:rPr lang="sl-SI" sz="1800" dirty="0" smtClean="0">
                <a:solidFill>
                  <a:schemeClr val="bg1"/>
                </a:solidFill>
              </a:rPr>
              <a:t>v skupnosti</a:t>
            </a:r>
            <a:endParaRPr lang="sl-SI" sz="18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solidFill>
                  <a:srgbClr val="FFC000"/>
                </a:solidFill>
              </a:rPr>
              <a:t>EKONOMSKI </a:t>
            </a:r>
            <a:r>
              <a:rPr lang="sl-SI" sz="1800" dirty="0" smtClean="0">
                <a:solidFill>
                  <a:srgbClr val="FFC000"/>
                </a:solidFill>
              </a:rPr>
              <a:t>KAPITAL  pomembnost storitev </a:t>
            </a:r>
            <a:r>
              <a:rPr lang="sl-SI" sz="1600" dirty="0" smtClean="0">
                <a:solidFill>
                  <a:srgbClr val="FFC000"/>
                </a:solidFill>
              </a:rPr>
              <a:t>(ekskluzivnost, večja dostopnost)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solidFill>
                  <a:srgbClr val="FFC000"/>
                </a:solidFill>
              </a:rPr>
              <a:t>	</a:t>
            </a:r>
            <a:r>
              <a:rPr lang="sl-SI" sz="1800" dirty="0" smtClean="0">
                <a:solidFill>
                  <a:srgbClr val="FFC000"/>
                </a:solidFill>
              </a:rPr>
              <a:t>	    zaposljivost</a:t>
            </a:r>
            <a:r>
              <a:rPr lang="sl-SI" sz="1800" dirty="0">
                <a:solidFill>
                  <a:srgbClr val="FFC000"/>
                </a:solidFill>
              </a:rPr>
              <a:t>, finančna </a:t>
            </a:r>
            <a:r>
              <a:rPr lang="sl-SI" sz="1800" dirty="0" smtClean="0">
                <a:solidFill>
                  <a:srgbClr val="FFC000"/>
                </a:solidFill>
              </a:rPr>
              <a:t>situacija  						    dodana vrednost </a:t>
            </a:r>
            <a:r>
              <a:rPr lang="sl-SI" sz="1800" dirty="0">
                <a:solidFill>
                  <a:srgbClr val="FFC000"/>
                </a:solidFill>
              </a:rPr>
              <a:t>javnih storitev </a:t>
            </a:r>
            <a:r>
              <a:rPr lang="sl-SI" sz="1600" dirty="0" smtClean="0">
                <a:solidFill>
                  <a:srgbClr val="FFC000"/>
                </a:solidFill>
              </a:rPr>
              <a:t>(manj kriminala, zdravstvenih storitev)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solidFill>
                  <a:srgbClr val="FFC000"/>
                </a:solidFill>
              </a:rPr>
              <a:t>SOCIALNI </a:t>
            </a:r>
            <a:r>
              <a:rPr lang="sl-SI" sz="1800" dirty="0" smtClean="0">
                <a:solidFill>
                  <a:srgbClr val="FFC000"/>
                </a:solidFill>
              </a:rPr>
              <a:t>KAPITAL 	</a:t>
            </a:r>
            <a:r>
              <a:rPr lang="sl-SI" sz="1800" dirty="0" smtClean="0">
                <a:solidFill>
                  <a:schemeClr val="bg1"/>
                </a:solidFill>
              </a:rPr>
              <a:t>prijateljstva</a:t>
            </a:r>
            <a:r>
              <a:rPr lang="sl-SI" sz="1800" dirty="0">
                <a:solidFill>
                  <a:schemeClr val="bg1"/>
                </a:solidFill>
              </a:rPr>
              <a:t>, stiki, </a:t>
            </a:r>
            <a:r>
              <a:rPr lang="sl-SI" sz="1800" dirty="0" smtClean="0">
                <a:solidFill>
                  <a:schemeClr val="bg1"/>
                </a:solidFill>
              </a:rPr>
              <a:t>mreže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solidFill>
                  <a:schemeClr val="bg1"/>
                </a:solidFill>
              </a:rPr>
              <a:t>	</a:t>
            </a:r>
            <a:r>
              <a:rPr lang="sl-SI" sz="1800" dirty="0" smtClean="0">
                <a:solidFill>
                  <a:schemeClr val="bg1"/>
                </a:solidFill>
              </a:rPr>
              <a:t>	socialno zaupanje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solidFill>
                  <a:schemeClr val="bg1"/>
                </a:solidFill>
              </a:rPr>
              <a:t>	</a:t>
            </a:r>
            <a:r>
              <a:rPr lang="sl-SI" sz="1800" dirty="0" smtClean="0">
                <a:solidFill>
                  <a:schemeClr val="bg1"/>
                </a:solidFill>
              </a:rPr>
              <a:t>	socialna </a:t>
            </a:r>
            <a:r>
              <a:rPr lang="sl-SI" sz="1800" dirty="0">
                <a:solidFill>
                  <a:schemeClr val="bg1"/>
                </a:solidFill>
              </a:rPr>
              <a:t>participacija v </a:t>
            </a:r>
            <a:r>
              <a:rPr lang="sl-SI" sz="1800" dirty="0" smtClean="0">
                <a:solidFill>
                  <a:schemeClr val="bg1"/>
                </a:solidFill>
              </a:rPr>
              <a:t>lokalni </a:t>
            </a:r>
            <a:r>
              <a:rPr lang="sl-SI" sz="1800" dirty="0">
                <a:solidFill>
                  <a:schemeClr val="bg1"/>
                </a:solidFill>
              </a:rPr>
              <a:t>skupnosti </a:t>
            </a:r>
            <a:r>
              <a:rPr lang="sl-SI" sz="1800" dirty="0">
                <a:solidFill>
                  <a:srgbClr val="FFC000"/>
                </a:solidFill>
              </a:rPr>
              <a:t>	</a:t>
            </a:r>
            <a:endParaRPr lang="sl-SI" sz="1800" dirty="0" smtClean="0">
              <a:solidFill>
                <a:srgbClr val="FFC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 smtClean="0">
                <a:solidFill>
                  <a:srgbClr val="FFC000"/>
                </a:solidFill>
              </a:rPr>
              <a:t>KULTURNI KAPITAL 	občutek </a:t>
            </a:r>
            <a:r>
              <a:rPr lang="sl-SI" sz="1800" dirty="0">
                <a:solidFill>
                  <a:srgbClr val="FFC000"/>
                </a:solidFill>
              </a:rPr>
              <a:t>kulturne </a:t>
            </a:r>
            <a:r>
              <a:rPr lang="sl-SI" sz="1800" dirty="0" smtClean="0">
                <a:solidFill>
                  <a:srgbClr val="FFC000"/>
                </a:solidFill>
              </a:rPr>
              <a:t>identitete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solidFill>
                  <a:srgbClr val="FFC000"/>
                </a:solidFill>
              </a:rPr>
              <a:t>	</a:t>
            </a:r>
            <a:r>
              <a:rPr lang="sl-SI" sz="1800" dirty="0" smtClean="0">
                <a:solidFill>
                  <a:srgbClr val="FFC000"/>
                </a:solidFill>
              </a:rPr>
              <a:t>	religiozne </a:t>
            </a:r>
            <a:r>
              <a:rPr lang="sl-SI" sz="1800" dirty="0">
                <a:solidFill>
                  <a:srgbClr val="FFC000"/>
                </a:solidFill>
              </a:rPr>
              <a:t>prakse in </a:t>
            </a:r>
            <a:r>
              <a:rPr lang="sl-SI" sz="1800" dirty="0" smtClean="0">
                <a:solidFill>
                  <a:srgbClr val="FFC000"/>
                </a:solidFill>
              </a:rPr>
              <a:t>vera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solidFill>
                  <a:srgbClr val="FFC000"/>
                </a:solidFill>
              </a:rPr>
              <a:t>	</a:t>
            </a:r>
            <a:r>
              <a:rPr lang="sl-SI" sz="1800" dirty="0" smtClean="0">
                <a:solidFill>
                  <a:srgbClr val="FFC000"/>
                </a:solidFill>
              </a:rPr>
              <a:t>	kultura</a:t>
            </a:r>
            <a:r>
              <a:rPr lang="sl-SI" sz="1800" dirty="0">
                <a:solidFill>
                  <a:srgbClr val="FFC000"/>
                </a:solidFill>
              </a:rPr>
              <a:t>, </a:t>
            </a:r>
            <a:r>
              <a:rPr lang="sl-SI" sz="1800" dirty="0" smtClean="0">
                <a:solidFill>
                  <a:srgbClr val="FFC000"/>
                </a:solidFill>
              </a:rPr>
              <a:t>prosti </a:t>
            </a:r>
            <a:r>
              <a:rPr lang="sl-SI" sz="1800" dirty="0">
                <a:solidFill>
                  <a:srgbClr val="FFC000"/>
                </a:solidFill>
              </a:rPr>
              <a:t>čas, </a:t>
            </a:r>
            <a:r>
              <a:rPr lang="sl-SI" sz="1800" dirty="0" smtClean="0">
                <a:solidFill>
                  <a:srgbClr val="FFC000"/>
                </a:solidFill>
              </a:rPr>
              <a:t>okolje (naravno in fizično)</a:t>
            </a:r>
          </a:p>
          <a:p>
            <a:pPr marL="0" indent="0">
              <a:spcBef>
                <a:spcPts val="0"/>
              </a:spcBef>
              <a:buNone/>
            </a:pPr>
            <a:endParaRPr lang="sl-SI" sz="1800" dirty="0">
              <a:solidFill>
                <a:srgbClr val="FFC000"/>
              </a:solidFill>
            </a:endParaRPr>
          </a:p>
          <a:p>
            <a:pPr marL="0" indent="0" algn="r">
              <a:spcBef>
                <a:spcPts val="0"/>
              </a:spcBef>
              <a:buNone/>
            </a:pPr>
            <a:endParaRPr lang="sl-SI" sz="12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sl-SI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vir</a:t>
            </a:r>
            <a:r>
              <a:rPr lang="sl-SI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Institute </a:t>
            </a:r>
            <a:r>
              <a:rPr lang="sl-SI" sz="12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sl-SI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l-SI" sz="12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Volunteering</a:t>
            </a:r>
            <a:r>
              <a:rPr lang="sl-SI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l-SI" sz="12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Research</a:t>
            </a:r>
            <a:r>
              <a:rPr lang="sl-SI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London, 2004</a:t>
            </a:r>
            <a:endParaRPr lang="sl-SI" sz="1200" dirty="0">
              <a:solidFill>
                <a:srgbClr val="FFC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sl-SI" sz="2000" i="1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>
                <a:solidFill>
                  <a:srgbClr val="FFC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5716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imageedit_1_795887714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73853" y="2355726"/>
            <a:ext cx="9841832" cy="2873119"/>
          </a:xfrm>
          <a:prstGeom prst="rect">
            <a:avLst/>
          </a:prstGeom>
        </p:spPr>
      </p:pic>
      <p:sp>
        <p:nvSpPr>
          <p:cNvPr id="4" name="Ograda vsebine 11"/>
          <p:cNvSpPr txBox="1">
            <a:spLocks/>
          </p:cNvSpPr>
          <p:nvPr/>
        </p:nvSpPr>
        <p:spPr>
          <a:xfrm>
            <a:off x="107504" y="0"/>
            <a:ext cx="8928992" cy="509203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dirty="0">
                <a:solidFill>
                  <a:schemeClr val="bg1"/>
                </a:solidFill>
              </a:rPr>
              <a:t>Merjenje učinkov prostovoljstva</a:t>
            </a:r>
            <a:endParaRPr lang="sl-SI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 smtClean="0">
                <a:solidFill>
                  <a:srgbClr val="FFC000"/>
                </a:solidFill>
              </a:rPr>
              <a:t>Načrtovati </a:t>
            </a:r>
            <a:r>
              <a:rPr lang="sl-SI" sz="2000" dirty="0">
                <a:solidFill>
                  <a:srgbClr val="FFC000"/>
                </a:solidFill>
              </a:rPr>
              <a:t>raziskovalni proces: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sl-SI" sz="2000" dirty="0">
                <a:solidFill>
                  <a:srgbClr val="FFC000"/>
                </a:solidFill>
              </a:rPr>
              <a:t>Kaj že vemo?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sl-SI" sz="2000" dirty="0">
                <a:solidFill>
                  <a:srgbClr val="FFC000"/>
                </a:solidFill>
              </a:rPr>
              <a:t>Kaj želimo vedeti? </a:t>
            </a:r>
            <a:r>
              <a:rPr lang="sl-SI" sz="2000" dirty="0">
                <a:solidFill>
                  <a:schemeClr val="bg1"/>
                </a:solidFill>
              </a:rPr>
              <a:t>– glavna raziskovalna vprašanja, namen in cilj raziskave</a:t>
            </a:r>
          </a:p>
          <a:p>
            <a:pPr marL="457200" indent="-457200">
              <a:spcBef>
                <a:spcPts val="0"/>
              </a:spcBef>
              <a:buFont typeface="Arial" pitchFamily="34" charset="0"/>
              <a:buAutoNum type="arabicPeriod"/>
            </a:pPr>
            <a:r>
              <a:rPr lang="sl-SI" sz="2000" dirty="0">
                <a:solidFill>
                  <a:srgbClr val="FFC000"/>
                </a:solidFill>
              </a:rPr>
              <a:t>Kje lahko dobimo dokaze? </a:t>
            </a:r>
            <a:r>
              <a:rPr lang="sl-SI" sz="1600" dirty="0">
                <a:solidFill>
                  <a:schemeClr val="bg1"/>
                </a:solidFill>
              </a:rPr>
              <a:t>– kdo so najboljši viri, z najuporabnejšimi </a:t>
            </a:r>
            <a:r>
              <a:rPr lang="sl-SI" sz="1600" dirty="0" smtClean="0">
                <a:solidFill>
                  <a:schemeClr val="bg1"/>
                </a:solidFill>
              </a:rPr>
              <a:t>informacijami?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solidFill>
                  <a:schemeClr val="bg1"/>
                </a:solidFill>
              </a:rPr>
              <a:t>	</a:t>
            </a:r>
            <a:r>
              <a:rPr lang="sl-SI" sz="1800" dirty="0">
                <a:solidFill>
                  <a:srgbClr val="FFC000"/>
                </a:solidFill>
              </a:rPr>
              <a:t> Viri informacij? </a:t>
            </a:r>
            <a:r>
              <a:rPr lang="sl-SI" sz="1600" dirty="0" smtClean="0">
                <a:solidFill>
                  <a:schemeClr val="bg1"/>
                </a:solidFill>
              </a:rPr>
              <a:t>Prostovoljci</a:t>
            </a:r>
            <a:r>
              <a:rPr lang="sl-SI" sz="1600" dirty="0">
                <a:solidFill>
                  <a:schemeClr val="bg1"/>
                </a:solidFill>
              </a:rPr>
              <a:t>, predstavniki organizacij ali lokalne skupnosti, </a:t>
            </a:r>
            <a:r>
              <a:rPr lang="sl-SI" sz="1600" dirty="0" smtClean="0">
                <a:solidFill>
                  <a:schemeClr val="bg1"/>
                </a:solidFill>
              </a:rPr>
              <a:t>prebivalci</a:t>
            </a:r>
            <a:r>
              <a:rPr lang="sl-SI" sz="1600" dirty="0">
                <a:solidFill>
                  <a:schemeClr val="bg1"/>
                </a:solidFill>
              </a:rPr>
              <a:t>, </a:t>
            </a:r>
            <a:r>
              <a:rPr lang="sl-SI" sz="1600" dirty="0" smtClean="0">
                <a:solidFill>
                  <a:schemeClr val="bg1"/>
                </a:solidFill>
              </a:rPr>
              <a:t>	primeri </a:t>
            </a:r>
            <a:r>
              <a:rPr lang="sl-SI" sz="1600" dirty="0">
                <a:solidFill>
                  <a:schemeClr val="bg1"/>
                </a:solidFill>
              </a:rPr>
              <a:t>dobrih </a:t>
            </a:r>
            <a:r>
              <a:rPr lang="sl-SI" sz="1600" dirty="0" smtClean="0">
                <a:solidFill>
                  <a:schemeClr val="bg1"/>
                </a:solidFill>
              </a:rPr>
              <a:t>praks</a:t>
            </a:r>
            <a:r>
              <a:rPr lang="sl-SI" sz="1600" dirty="0">
                <a:solidFill>
                  <a:schemeClr val="bg1"/>
                </a:solidFill>
              </a:rPr>
              <a:t>, obstoječe baze podatkov (SURS)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 startAt="4"/>
            </a:pPr>
            <a:r>
              <a:rPr lang="sl-SI" sz="2000" dirty="0" smtClean="0">
                <a:solidFill>
                  <a:srgbClr val="FFC000"/>
                </a:solidFill>
              </a:rPr>
              <a:t>Kako </a:t>
            </a:r>
            <a:r>
              <a:rPr lang="sl-SI" sz="2000" dirty="0">
                <a:solidFill>
                  <a:srgbClr val="FFC000"/>
                </a:solidFill>
              </a:rPr>
              <a:t>zberemo dokaze? </a:t>
            </a:r>
            <a:r>
              <a:rPr lang="sl-SI" sz="1800" dirty="0">
                <a:solidFill>
                  <a:schemeClr val="bg1"/>
                </a:solidFill>
              </a:rPr>
              <a:t>– izbira metod za dosego raziskovalnih </a:t>
            </a:r>
            <a:r>
              <a:rPr lang="sl-SI" sz="1800" dirty="0" smtClean="0">
                <a:solidFill>
                  <a:schemeClr val="bg1"/>
                </a:solidFill>
              </a:rPr>
              <a:t>ciljev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solidFill>
                  <a:schemeClr val="bg1"/>
                </a:solidFill>
              </a:rPr>
              <a:t>	</a:t>
            </a:r>
            <a:r>
              <a:rPr lang="sl-SI" sz="1800" dirty="0" smtClean="0">
                <a:solidFill>
                  <a:srgbClr val="FFC000"/>
                </a:solidFill>
              </a:rPr>
              <a:t>Kvantitativne metode </a:t>
            </a:r>
            <a:r>
              <a:rPr lang="sl-SI" sz="1600" dirty="0" smtClean="0">
                <a:solidFill>
                  <a:schemeClr val="bg1"/>
                </a:solidFill>
              </a:rPr>
              <a:t>(vprašalniki, evidence, poročila, ček-liste, stat. baze podatkov)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solidFill>
                  <a:srgbClr val="FFC000"/>
                </a:solidFill>
              </a:rPr>
              <a:t>	</a:t>
            </a:r>
            <a:r>
              <a:rPr lang="sl-SI" sz="1800" dirty="0" smtClean="0">
                <a:solidFill>
                  <a:srgbClr val="FFC000"/>
                </a:solidFill>
              </a:rPr>
              <a:t>ali </a:t>
            </a:r>
            <a:r>
              <a:rPr lang="sl-SI" sz="1800" dirty="0">
                <a:solidFill>
                  <a:srgbClr val="FFC000"/>
                </a:solidFill>
              </a:rPr>
              <a:t>kvalitativne metode </a:t>
            </a:r>
            <a:r>
              <a:rPr lang="sl-SI" sz="1600" dirty="0" smtClean="0">
                <a:solidFill>
                  <a:schemeClr val="bg1"/>
                </a:solidFill>
              </a:rPr>
              <a:t>(intervjuji, </a:t>
            </a:r>
            <a:r>
              <a:rPr lang="sl-SI" sz="1600" dirty="0" err="1" smtClean="0">
                <a:solidFill>
                  <a:schemeClr val="bg1"/>
                </a:solidFill>
              </a:rPr>
              <a:t>fokusne</a:t>
            </a:r>
            <a:r>
              <a:rPr lang="sl-SI" sz="1600" dirty="0" smtClean="0">
                <a:solidFill>
                  <a:schemeClr val="bg1"/>
                </a:solidFill>
              </a:rPr>
              <a:t> skupine, analize primerov, dnevniki)</a:t>
            </a:r>
            <a:endParaRPr lang="sl-SI" sz="1600" dirty="0">
              <a:solidFill>
                <a:schemeClr val="bg1"/>
              </a:solidFill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 startAt="5"/>
            </a:pPr>
            <a:r>
              <a:rPr lang="sl-SI" sz="2000" dirty="0" smtClean="0">
                <a:solidFill>
                  <a:srgbClr val="FFC000"/>
                </a:solidFill>
              </a:rPr>
              <a:t>Kako </a:t>
            </a:r>
            <a:r>
              <a:rPr lang="sl-SI" sz="2000" dirty="0">
                <a:solidFill>
                  <a:srgbClr val="FFC000"/>
                </a:solidFill>
              </a:rPr>
              <a:t>zanesljivo vemo, da je dokaz dober? </a:t>
            </a:r>
            <a:r>
              <a:rPr lang="sl-SI" sz="1800" dirty="0">
                <a:solidFill>
                  <a:schemeClr val="bg1"/>
                </a:solidFill>
              </a:rPr>
              <a:t>– raziskovalni načrt in metode, ki so temeljne in dovolj fokusirane, da zagotovijo zanesljive </a:t>
            </a:r>
            <a:r>
              <a:rPr lang="sl-SI" sz="1800" dirty="0" smtClean="0">
                <a:solidFill>
                  <a:schemeClr val="bg1"/>
                </a:solidFill>
              </a:rPr>
              <a:t>rezultate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800" dirty="0">
                <a:solidFill>
                  <a:schemeClr val="bg1"/>
                </a:solidFill>
              </a:rPr>
              <a:t>	</a:t>
            </a:r>
            <a:r>
              <a:rPr lang="sl-SI" sz="1600" dirty="0" smtClean="0">
                <a:solidFill>
                  <a:srgbClr val="FFC000"/>
                </a:solidFill>
              </a:rPr>
              <a:t>Kaj in kako meriti</a:t>
            </a:r>
            <a:r>
              <a:rPr lang="sl-SI" sz="1600" dirty="0">
                <a:solidFill>
                  <a:srgbClr val="FFC000"/>
                </a:solidFill>
              </a:rPr>
              <a:t>? 	</a:t>
            </a:r>
            <a:r>
              <a:rPr lang="sl-SI" sz="1400" dirty="0">
                <a:solidFill>
                  <a:schemeClr val="bg1"/>
                </a:solidFill>
              </a:rPr>
              <a:t>Prilagoditi instrumente za potrebe prostovoljske organizacije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400" dirty="0" smtClean="0">
                <a:solidFill>
                  <a:schemeClr val="bg1"/>
                </a:solidFill>
              </a:rPr>
              <a:t>	</a:t>
            </a:r>
            <a:r>
              <a:rPr lang="sl-SI" sz="1600" dirty="0" smtClean="0">
                <a:solidFill>
                  <a:srgbClr val="FFC000"/>
                </a:solidFill>
              </a:rPr>
              <a:t>Kdaj </a:t>
            </a:r>
            <a:r>
              <a:rPr lang="sl-SI" sz="1600" dirty="0">
                <a:solidFill>
                  <a:srgbClr val="FFC000"/>
                </a:solidFill>
              </a:rPr>
              <a:t>meriti?	</a:t>
            </a:r>
            <a:r>
              <a:rPr lang="sl-SI" sz="1400" dirty="0">
                <a:solidFill>
                  <a:schemeClr val="bg1"/>
                </a:solidFill>
              </a:rPr>
              <a:t>1x ali večkrat (periodično spremljanje), pred in po dejavnosti</a:t>
            </a:r>
          </a:p>
          <a:p>
            <a:pPr marL="457200" indent="-457200">
              <a:spcBef>
                <a:spcPts val="0"/>
              </a:spcBef>
              <a:buAutoNum type="arabicPeriod" startAt="5"/>
            </a:pPr>
            <a:r>
              <a:rPr lang="sl-SI" sz="2000" dirty="0">
                <a:solidFill>
                  <a:srgbClr val="FFC000"/>
                </a:solidFill>
              </a:rPr>
              <a:t>Kaj nam dokazi povedo? </a:t>
            </a:r>
            <a:r>
              <a:rPr lang="sl-SI" sz="1800" dirty="0">
                <a:solidFill>
                  <a:schemeClr val="bg1"/>
                </a:solidFill>
              </a:rPr>
              <a:t>– zapis sklepov in identifikacija možnih poti </a:t>
            </a:r>
            <a:r>
              <a:rPr lang="sl-SI" sz="1800" dirty="0" smtClean="0">
                <a:solidFill>
                  <a:schemeClr val="bg1"/>
                </a:solidFill>
              </a:rPr>
              <a:t>delovanja </a:t>
            </a:r>
            <a:r>
              <a:rPr lang="sl-SI" sz="1800" dirty="0">
                <a:solidFill>
                  <a:schemeClr val="bg1"/>
                </a:solidFill>
              </a:rPr>
              <a:t>ali </a:t>
            </a:r>
            <a:r>
              <a:rPr lang="sl-SI" sz="1800" dirty="0" smtClean="0">
                <a:solidFill>
                  <a:schemeClr val="bg1"/>
                </a:solidFill>
              </a:rPr>
              <a:t>priporočila </a:t>
            </a:r>
            <a:r>
              <a:rPr lang="sl-SI" sz="1800" dirty="0">
                <a:solidFill>
                  <a:schemeClr val="bg1"/>
                </a:solidFill>
              </a:rPr>
              <a:t>za relevantne publike</a:t>
            </a:r>
          </a:p>
          <a:p>
            <a:pPr marL="457200" indent="-457200">
              <a:spcBef>
                <a:spcPts val="0"/>
              </a:spcBef>
              <a:buAutoNum type="arabicPeriod" startAt="5"/>
            </a:pPr>
            <a:r>
              <a:rPr lang="sl-SI" sz="2000" dirty="0">
                <a:solidFill>
                  <a:srgbClr val="FFC000"/>
                </a:solidFill>
              </a:rPr>
              <a:t>Kaj naredimo z rezultati? </a:t>
            </a:r>
            <a:r>
              <a:rPr lang="sl-SI" sz="1800" dirty="0">
                <a:solidFill>
                  <a:schemeClr val="bg1"/>
                </a:solidFill>
              </a:rPr>
              <a:t>– </a:t>
            </a:r>
            <a:r>
              <a:rPr lang="sl-SI" sz="1800" dirty="0" err="1">
                <a:solidFill>
                  <a:schemeClr val="bg1"/>
                </a:solidFill>
              </a:rPr>
              <a:t>diseminacija</a:t>
            </a:r>
            <a:r>
              <a:rPr lang="sl-SI" sz="1800" dirty="0">
                <a:solidFill>
                  <a:schemeClr val="bg1"/>
                </a:solidFill>
              </a:rPr>
              <a:t> izsledkov in sklepov ustreznim publikam</a:t>
            </a:r>
          </a:p>
          <a:p>
            <a:pPr marL="457200" indent="-457200">
              <a:spcBef>
                <a:spcPts val="0"/>
              </a:spcBef>
              <a:buAutoNum type="arabicPeriod" startAt="5"/>
            </a:pPr>
            <a:endParaRPr lang="sl-SI" sz="2000" dirty="0">
              <a:solidFill>
                <a:schemeClr val="bg1"/>
              </a:solidFill>
            </a:endParaRPr>
          </a:p>
          <a:p>
            <a:pPr marL="457200" indent="-457200">
              <a:spcBef>
                <a:spcPts val="0"/>
              </a:spcBef>
              <a:buAutoNum type="arabicPeriod" startAt="5"/>
            </a:pPr>
            <a:endParaRPr lang="sl-SI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96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83518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chemeClr val="bg1"/>
                </a:solidFill>
              </a:rPr>
              <a:t>Viri:</a:t>
            </a:r>
          </a:p>
          <a:p>
            <a:endParaRPr lang="sl-SI" dirty="0" smtClean="0">
              <a:solidFill>
                <a:srgbClr val="FFC000"/>
              </a:solidFill>
            </a:endParaRPr>
          </a:p>
          <a:p>
            <a:r>
              <a:rPr lang="sl-SI" dirty="0" err="1" smtClean="0">
                <a:solidFill>
                  <a:srgbClr val="FFC000"/>
                </a:solidFill>
              </a:rPr>
              <a:t>Volunteering</a:t>
            </a:r>
            <a:r>
              <a:rPr lang="sl-SI" dirty="0" smtClean="0">
                <a:solidFill>
                  <a:srgbClr val="FFC000"/>
                </a:solidFill>
              </a:rPr>
              <a:t> </a:t>
            </a:r>
            <a:r>
              <a:rPr lang="sl-SI" dirty="0" err="1" smtClean="0">
                <a:solidFill>
                  <a:srgbClr val="FFC000"/>
                </a:solidFill>
              </a:rPr>
              <a:t>impact</a:t>
            </a:r>
            <a:r>
              <a:rPr lang="sl-SI" dirty="0" smtClean="0">
                <a:solidFill>
                  <a:srgbClr val="FFC000"/>
                </a:solidFill>
              </a:rPr>
              <a:t> </a:t>
            </a:r>
            <a:r>
              <a:rPr lang="sl-SI" dirty="0" err="1" smtClean="0">
                <a:solidFill>
                  <a:srgbClr val="FFC000"/>
                </a:solidFill>
              </a:rPr>
              <a:t>assessmen</a:t>
            </a:r>
            <a:r>
              <a:rPr lang="sl-SI" dirty="0" smtClean="0">
                <a:solidFill>
                  <a:srgbClr val="FFC000"/>
                </a:solidFill>
              </a:rPr>
              <a:t> </a:t>
            </a:r>
            <a:r>
              <a:rPr lang="sl-SI" dirty="0" err="1" smtClean="0">
                <a:solidFill>
                  <a:srgbClr val="FFC000"/>
                </a:solidFill>
              </a:rPr>
              <a:t>toolkit</a:t>
            </a:r>
            <a:r>
              <a:rPr lang="sl-SI" dirty="0" smtClean="0">
                <a:solidFill>
                  <a:srgbClr val="FFC000"/>
                </a:solidFill>
              </a:rPr>
              <a:t>, a </a:t>
            </a:r>
            <a:r>
              <a:rPr lang="sl-SI" dirty="0" err="1" smtClean="0">
                <a:solidFill>
                  <a:srgbClr val="FFC000"/>
                </a:solidFill>
              </a:rPr>
              <a:t>practical</a:t>
            </a:r>
            <a:r>
              <a:rPr lang="sl-SI" dirty="0" smtClean="0">
                <a:solidFill>
                  <a:srgbClr val="FFC000"/>
                </a:solidFill>
              </a:rPr>
              <a:t> </a:t>
            </a:r>
            <a:r>
              <a:rPr lang="sl-SI" dirty="0" err="1" smtClean="0">
                <a:solidFill>
                  <a:srgbClr val="FFC000"/>
                </a:solidFill>
              </a:rPr>
              <a:t>guide</a:t>
            </a:r>
            <a:r>
              <a:rPr lang="sl-SI" dirty="0" smtClean="0">
                <a:solidFill>
                  <a:srgbClr val="FFC000"/>
                </a:solidFill>
              </a:rPr>
              <a:t> </a:t>
            </a:r>
            <a:r>
              <a:rPr lang="sl-SI" dirty="0" err="1" smtClean="0">
                <a:solidFill>
                  <a:srgbClr val="FFC000"/>
                </a:solidFill>
              </a:rPr>
              <a:t>for</a:t>
            </a:r>
            <a:r>
              <a:rPr lang="sl-SI" dirty="0" smtClean="0">
                <a:solidFill>
                  <a:srgbClr val="FFC000"/>
                </a:solidFill>
              </a:rPr>
              <a:t> </a:t>
            </a:r>
            <a:r>
              <a:rPr lang="sl-SI" dirty="0" err="1" smtClean="0">
                <a:solidFill>
                  <a:srgbClr val="FFC000"/>
                </a:solidFill>
              </a:rPr>
              <a:t>measuring</a:t>
            </a:r>
            <a:r>
              <a:rPr lang="sl-SI" dirty="0" smtClean="0">
                <a:solidFill>
                  <a:srgbClr val="FFC000"/>
                </a:solidFill>
              </a:rPr>
              <a:t> </a:t>
            </a:r>
            <a:r>
              <a:rPr lang="sl-SI" dirty="0" err="1" smtClean="0">
                <a:solidFill>
                  <a:srgbClr val="FFC000"/>
                </a:solidFill>
              </a:rPr>
              <a:t>the</a:t>
            </a:r>
            <a:r>
              <a:rPr lang="sl-SI" dirty="0" smtClean="0">
                <a:solidFill>
                  <a:srgbClr val="FFC000"/>
                </a:solidFill>
              </a:rPr>
              <a:t> </a:t>
            </a:r>
            <a:r>
              <a:rPr lang="sl-SI" dirty="0" err="1" smtClean="0">
                <a:solidFill>
                  <a:srgbClr val="FFC000"/>
                </a:solidFill>
              </a:rPr>
              <a:t>impact</a:t>
            </a:r>
            <a:r>
              <a:rPr lang="sl-SI" dirty="0" smtClean="0">
                <a:solidFill>
                  <a:srgbClr val="FFC000"/>
                </a:solidFill>
              </a:rPr>
              <a:t> </a:t>
            </a:r>
            <a:r>
              <a:rPr lang="sl-SI" dirty="0" err="1" smtClean="0">
                <a:solidFill>
                  <a:srgbClr val="FFC000"/>
                </a:solidFill>
              </a:rPr>
              <a:t>of</a:t>
            </a:r>
            <a:r>
              <a:rPr lang="sl-SI" dirty="0" smtClean="0">
                <a:solidFill>
                  <a:srgbClr val="FFC000"/>
                </a:solidFill>
              </a:rPr>
              <a:t> </a:t>
            </a:r>
            <a:r>
              <a:rPr lang="sl-SI" dirty="0" err="1" smtClean="0">
                <a:solidFill>
                  <a:srgbClr val="FFC000"/>
                </a:solidFill>
              </a:rPr>
              <a:t>volunteering</a:t>
            </a:r>
            <a:r>
              <a:rPr lang="sl-SI" dirty="0" smtClean="0">
                <a:solidFill>
                  <a:srgbClr val="FFC000"/>
                </a:solidFill>
              </a:rPr>
              <a:t>. Institute </a:t>
            </a:r>
            <a:r>
              <a:rPr lang="sl-SI" dirty="0" err="1" smtClean="0">
                <a:solidFill>
                  <a:srgbClr val="FFC000"/>
                </a:solidFill>
              </a:rPr>
              <a:t>for</a:t>
            </a:r>
            <a:r>
              <a:rPr lang="sl-SI" dirty="0" smtClean="0">
                <a:solidFill>
                  <a:srgbClr val="FFC000"/>
                </a:solidFill>
              </a:rPr>
              <a:t> </a:t>
            </a:r>
            <a:r>
              <a:rPr lang="sl-SI" dirty="0" err="1" smtClean="0">
                <a:solidFill>
                  <a:srgbClr val="FFC000"/>
                </a:solidFill>
              </a:rPr>
              <a:t>Volunteering</a:t>
            </a:r>
            <a:r>
              <a:rPr lang="sl-SI" dirty="0" smtClean="0">
                <a:solidFill>
                  <a:srgbClr val="FFC000"/>
                </a:solidFill>
              </a:rPr>
              <a:t> </a:t>
            </a:r>
            <a:r>
              <a:rPr lang="sl-SI" dirty="0" err="1" smtClean="0">
                <a:solidFill>
                  <a:srgbClr val="FFC000"/>
                </a:solidFill>
              </a:rPr>
              <a:t>Research</a:t>
            </a:r>
            <a:r>
              <a:rPr lang="sl-SI" dirty="0" smtClean="0">
                <a:solidFill>
                  <a:srgbClr val="FFC000"/>
                </a:solidFill>
              </a:rPr>
              <a:t>, London, 2004.</a:t>
            </a:r>
          </a:p>
          <a:p>
            <a:endParaRPr lang="sl-SI" dirty="0">
              <a:solidFill>
                <a:srgbClr val="FFC000"/>
              </a:solidFill>
            </a:endParaRPr>
          </a:p>
          <a:p>
            <a:r>
              <a:rPr lang="sl-SI" dirty="0" err="1" smtClean="0">
                <a:solidFill>
                  <a:srgbClr val="FFC000"/>
                </a:solidFill>
              </a:rPr>
              <a:t>European</a:t>
            </a:r>
            <a:r>
              <a:rPr lang="sl-SI" dirty="0" smtClean="0">
                <a:solidFill>
                  <a:srgbClr val="FFC000"/>
                </a:solidFill>
              </a:rPr>
              <a:t> </a:t>
            </a:r>
            <a:r>
              <a:rPr lang="sl-SI" dirty="0" err="1" smtClean="0">
                <a:solidFill>
                  <a:srgbClr val="FFC000"/>
                </a:solidFill>
              </a:rPr>
              <a:t>Volunteer</a:t>
            </a:r>
            <a:r>
              <a:rPr lang="sl-SI" dirty="0" smtClean="0">
                <a:solidFill>
                  <a:srgbClr val="FFC000"/>
                </a:solidFill>
              </a:rPr>
              <a:t> Centre (CEV). https</a:t>
            </a:r>
            <a:r>
              <a:rPr lang="sl-SI" dirty="0">
                <a:solidFill>
                  <a:srgbClr val="FFC000"/>
                </a:solidFill>
              </a:rPr>
              <a:t>://www.europeanvolunteercentre.org/</a:t>
            </a:r>
          </a:p>
        </p:txBody>
      </p:sp>
    </p:spTree>
    <p:extLst>
      <p:ext uri="{BB962C8B-B14F-4D97-AF65-F5344CB8AC3E}">
        <p14:creationId xmlns:p14="http://schemas.microsoft.com/office/powerpoint/2010/main" val="116623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ačrt po meri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132</Words>
  <Application>Microsoft Office PowerPoint</Application>
  <PresentationFormat>Diaprojekcija na zaslonu (16:9)</PresentationFormat>
  <Paragraphs>74</Paragraphs>
  <Slides>6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Officeova tema</vt:lpstr>
      <vt:lpstr>Načrt po meri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Jasna Rajnar Petrović</dc:creator>
  <cp:lastModifiedBy>Tjaša Arko</cp:lastModifiedBy>
  <cp:revision>47</cp:revision>
  <dcterms:created xsi:type="dcterms:W3CDTF">2019-01-23T11:02:43Z</dcterms:created>
  <dcterms:modified xsi:type="dcterms:W3CDTF">2019-12-04T11:22:15Z</dcterms:modified>
</cp:coreProperties>
</file>