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notesMasterIdLst>
    <p:notesMasterId r:id="rId11"/>
  </p:notesMasterIdLst>
  <p:sldIdLst>
    <p:sldId id="257" r:id="rId3"/>
    <p:sldId id="259" r:id="rId4"/>
    <p:sldId id="260" r:id="rId5"/>
    <p:sldId id="261" r:id="rId6"/>
    <p:sldId id="264" r:id="rId7"/>
    <p:sldId id="265" r:id="rId8"/>
    <p:sldId id="268" r:id="rId9"/>
    <p:sldId id="266" r:id="rId10"/>
  </p:sldIdLst>
  <p:sldSz cx="9144000" cy="5143500" type="screen16x9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102" y="510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glav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3" name="Ograda datum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70D60B7-C37E-4693-B5DC-66C091E4553F}" type="datetimeFigureOut">
              <a:rPr lang="sl-SI" smtClean="0"/>
              <a:t>3. 12. 2019</a:t>
            </a:fld>
            <a:endParaRPr lang="sl-SI"/>
          </a:p>
        </p:txBody>
      </p:sp>
      <p:sp>
        <p:nvSpPr>
          <p:cNvPr id="4" name="Ograda stranske slike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l-SI"/>
          </a:p>
        </p:txBody>
      </p:sp>
      <p:sp>
        <p:nvSpPr>
          <p:cNvPr id="5" name="Ograda opomb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CBF8AD7-4493-42EB-8BF0-135EA2FD1BD6}" type="slidenum">
              <a:rPr lang="sl-SI" smtClean="0"/>
              <a:t>‹#›</a:t>
            </a:fld>
            <a:endParaRPr lang="sl-S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406071-617B-41FC-AC78-A2EDD9746FD3}" type="slidenum">
              <a:rPr lang="sl-SI" smtClean="0"/>
              <a:pPr/>
              <a:t>1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18130498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BF8AD7-4493-42EB-8BF0-135EA2FD1BD6}" type="slidenum">
              <a:rPr lang="sl-SI" smtClean="0"/>
              <a:t>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60925904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BF8AD7-4493-42EB-8BF0-135EA2FD1BD6}" type="slidenum">
              <a:rPr lang="sl-SI" smtClean="0"/>
              <a:t>3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83380704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BF8AD7-4493-42EB-8BF0-135EA2FD1BD6}" type="slidenum">
              <a:rPr lang="sl-SI" smtClean="0"/>
              <a:t>4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15020803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BF8AD7-4493-42EB-8BF0-135EA2FD1BD6}" type="slidenum">
              <a:rPr lang="sl-SI" smtClean="0"/>
              <a:t>5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64639334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BF8AD7-4493-42EB-8BF0-135EA2FD1BD6}" type="slidenum">
              <a:rPr lang="sl-SI" smtClean="0"/>
              <a:t>6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88717388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BF8AD7-4493-42EB-8BF0-135EA2FD1BD6}" type="slidenum">
              <a:rPr lang="sl-SI" smtClean="0"/>
              <a:t>7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60672755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406071-617B-41FC-AC78-A2EDD9746FD3}" type="slidenum">
              <a:rPr lang="sl-SI" smtClean="0"/>
              <a:pPr/>
              <a:t>8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870837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685800" y="1597820"/>
            <a:ext cx="7772400" cy="1102519"/>
          </a:xfrm>
        </p:spPr>
        <p:txBody>
          <a:bodyPr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l-SI" smtClean="0"/>
              <a:t>Kliknite, če želite urediti slog podnaslova matrice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45184-80ED-4EEE-94E2-90517B34E3EE}" type="datetimeFigureOut">
              <a:rPr lang="sl-SI" smtClean="0"/>
              <a:pPr/>
              <a:t>3. 12. 2019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BC820-4BF6-47ED-BB07-2F284CA0C112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slike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45184-80ED-4EEE-94E2-90517B34E3EE}" type="datetimeFigureOut">
              <a:rPr lang="sl-SI" smtClean="0"/>
              <a:pPr/>
              <a:t>3. 12. 2019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BC820-4BF6-47ED-BB07-2F284CA0C112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stavitev po mer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45184-80ED-4EEE-94E2-90517B34E3EE}" type="datetimeFigureOut">
              <a:rPr lang="sl-SI" smtClean="0"/>
              <a:pPr/>
              <a:t>3. 12. 2019</a:t>
            </a:fld>
            <a:endParaRPr lang="sl-SI"/>
          </a:p>
        </p:txBody>
      </p:sp>
      <p:sp>
        <p:nvSpPr>
          <p:cNvPr id="4" name="Ograd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grad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BC820-4BF6-47ED-BB07-2F284CA0C112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45184-80ED-4EEE-94E2-90517B34E3EE}" type="datetimeFigureOut">
              <a:rPr lang="sl-SI" smtClean="0"/>
              <a:pPr/>
              <a:t>3. 12. 2019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BC820-4BF6-47ED-BB07-2F284CA0C112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</p:spPr>
        <p:txBody>
          <a:bodyPr vert="eaVert"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19800" cy="4388644"/>
          </a:xfrm>
        </p:spPr>
        <p:txBody>
          <a:bodyPr vert="eaVert"/>
          <a:lstStyle/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45184-80ED-4EEE-94E2-90517B34E3EE}" type="datetimeFigureOut">
              <a:rPr lang="sl-SI" smtClean="0"/>
              <a:pPr/>
              <a:t>3. 12. 2019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BC820-4BF6-47ED-BB07-2F284CA0C112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685800" y="1597343"/>
            <a:ext cx="7772400" cy="1102995"/>
          </a:xfrm>
        </p:spPr>
        <p:txBody>
          <a:bodyPr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l-SI" smtClean="0"/>
              <a:t>Kliknite, če želite urediti slog podnaslova matrice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6C1B5E-67FA-4C86-9247-96F0EB36FCB2}" type="datetimeFigureOut">
              <a:rPr lang="sl-SI" smtClean="0"/>
              <a:t>3. 12. 2019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3879C-D9AE-4C4F-A8FD-DECA5543C4C1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6C1B5E-67FA-4C86-9247-96F0EB36FCB2}" type="datetimeFigureOut">
              <a:rPr lang="sl-SI" smtClean="0"/>
              <a:t>3. 12. 2019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3879C-D9AE-4C4F-A8FD-DECA5543C4C1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13" y="3304699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722313" y="2180273"/>
            <a:ext cx="7772400" cy="112442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6C1B5E-67FA-4C86-9247-96F0EB36FCB2}" type="datetimeFigureOut">
              <a:rPr lang="sl-SI" smtClean="0"/>
              <a:t>3. 12. 2019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3879C-D9AE-4C4F-A8FD-DECA5543C4C1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sz="half" idx="1"/>
          </p:nvPr>
        </p:nvSpPr>
        <p:spPr>
          <a:xfrm>
            <a:off x="457200" y="1200150"/>
            <a:ext cx="4038600" cy="339471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648200" y="1200150"/>
            <a:ext cx="4038600" cy="339471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6C1B5E-67FA-4C86-9247-96F0EB36FCB2}" type="datetimeFigureOut">
              <a:rPr lang="sl-SI" smtClean="0"/>
              <a:t>3. 12. 2019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3879C-D9AE-4C4F-A8FD-DECA5543C4C1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457200" y="1151573"/>
            <a:ext cx="4040188" cy="48006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57200" y="1631633"/>
            <a:ext cx="4040188" cy="29632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grada besedila 4"/>
          <p:cNvSpPr>
            <a:spLocks noGrp="1"/>
          </p:cNvSpPr>
          <p:nvPr>
            <p:ph type="body" sz="quarter" idx="3"/>
          </p:nvPr>
        </p:nvSpPr>
        <p:spPr>
          <a:xfrm>
            <a:off x="4645026" y="1151573"/>
            <a:ext cx="4041775" cy="48006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6" name="Ograda vsebine 5"/>
          <p:cNvSpPr>
            <a:spLocks noGrp="1"/>
          </p:cNvSpPr>
          <p:nvPr>
            <p:ph sz="quarter" idx="4"/>
          </p:nvPr>
        </p:nvSpPr>
        <p:spPr>
          <a:xfrm>
            <a:off x="4645026" y="1631633"/>
            <a:ext cx="4041775" cy="29632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7" name="Ograda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6C1B5E-67FA-4C86-9247-96F0EB36FCB2}" type="datetimeFigureOut">
              <a:rPr lang="sl-SI" smtClean="0"/>
              <a:t>3. 12. 2019</a:t>
            </a:fld>
            <a:endParaRPr lang="sl-SI"/>
          </a:p>
        </p:txBody>
      </p:sp>
      <p:sp>
        <p:nvSpPr>
          <p:cNvPr id="8" name="Ograda no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Ograda številke diapoz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3879C-D9AE-4C4F-A8FD-DECA5543C4C1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6C1B5E-67FA-4C86-9247-96F0EB36FCB2}" type="datetimeFigureOut">
              <a:rPr lang="sl-SI" smtClean="0"/>
              <a:t>3. 12. 2019</a:t>
            </a:fld>
            <a:endParaRPr lang="sl-SI"/>
          </a:p>
        </p:txBody>
      </p:sp>
      <p:sp>
        <p:nvSpPr>
          <p:cNvPr id="4" name="Ograd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grad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3879C-D9AE-4C4F-A8FD-DECA5543C4C1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streznik\FolderRedirection\RajnarJa\My Documents\Jasna\Promo podobe, materiali, logo\Logotipi\logo SF-02.pn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172400" y="4297159"/>
            <a:ext cx="720080" cy="706158"/>
          </a:xfrm>
          <a:prstGeom prst="rect">
            <a:avLst/>
          </a:prstGeom>
          <a:noFill/>
        </p:spPr>
      </p:pic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251520" y="1534835"/>
            <a:ext cx="6120680" cy="2811208"/>
          </a:xfrm>
        </p:spPr>
        <p:txBody>
          <a:bodyPr/>
          <a:lstStyle/>
          <a:p>
            <a:pPr lvl="0"/>
            <a:r>
              <a:rPr lang="sl-SI" dirty="0" smtClean="0"/>
              <a:t>Kliknite, če želite urediti sloge besedila matrice</a:t>
            </a:r>
          </a:p>
          <a:p>
            <a:pPr lvl="1"/>
            <a:r>
              <a:rPr lang="sl-SI" dirty="0" smtClean="0"/>
              <a:t>Druga raven</a:t>
            </a:r>
          </a:p>
          <a:p>
            <a:pPr lvl="2"/>
            <a:r>
              <a:rPr lang="sl-SI" dirty="0" smtClean="0"/>
              <a:t>Tretja raven</a:t>
            </a:r>
          </a:p>
          <a:p>
            <a:pPr lvl="3"/>
            <a:r>
              <a:rPr lang="sl-SI" dirty="0" smtClean="0"/>
              <a:t>Četrta raven</a:t>
            </a:r>
          </a:p>
          <a:p>
            <a:pPr lvl="4"/>
            <a:r>
              <a:rPr lang="sl-SI" dirty="0" smtClean="0"/>
              <a:t>Peta raven</a:t>
            </a:r>
            <a:endParaRPr lang="sl-SI" dirty="0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45184-80ED-4EEE-94E2-90517B34E3EE}" type="datetimeFigureOut">
              <a:rPr lang="sl-SI" smtClean="0"/>
              <a:pPr/>
              <a:t>3. 12. 2019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 dirty="0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>
          <a:xfrm>
            <a:off x="6300192" y="4451158"/>
            <a:ext cx="2160240" cy="589949"/>
          </a:xfrm>
        </p:spPr>
        <p:txBody>
          <a:bodyPr/>
          <a:lstStyle/>
          <a:p>
            <a:endParaRPr lang="sl-SI" dirty="0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6C1B5E-67FA-4C86-9247-96F0EB36FCB2}" type="datetimeFigureOut">
              <a:rPr lang="sl-SI" smtClean="0"/>
              <a:t>3. 12. 2019</a:t>
            </a:fld>
            <a:endParaRPr lang="sl-SI"/>
          </a:p>
        </p:txBody>
      </p:sp>
      <p:sp>
        <p:nvSpPr>
          <p:cNvPr id="3" name="Ograda no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3879C-D9AE-4C4F-A8FD-DECA5543C4C1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1" y="204312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3575050" y="204312"/>
            <a:ext cx="5111750" cy="4390548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457201" y="1075849"/>
            <a:ext cx="3008313" cy="351901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6C1B5E-67FA-4C86-9247-96F0EB36FCB2}" type="datetimeFigureOut">
              <a:rPr lang="sl-SI" smtClean="0"/>
              <a:t>3. 12. 2019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3879C-D9AE-4C4F-A8FD-DECA5543C4C1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76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slike 2"/>
          <p:cNvSpPr>
            <a:spLocks noGrp="1"/>
          </p:cNvSpPr>
          <p:nvPr>
            <p:ph type="pic" idx="1"/>
          </p:nvPr>
        </p:nvSpPr>
        <p:spPr>
          <a:xfrm>
            <a:off x="1792288" y="460058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1792288" y="4026218"/>
            <a:ext cx="5486400" cy="60293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6C1B5E-67FA-4C86-9247-96F0EB36FCB2}" type="datetimeFigureOut">
              <a:rPr lang="sl-SI" smtClean="0"/>
              <a:t>3. 12. 2019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3879C-D9AE-4C4F-A8FD-DECA5543C4C1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6C1B5E-67FA-4C86-9247-96F0EB36FCB2}" type="datetimeFigureOut">
              <a:rPr lang="sl-SI" smtClean="0"/>
              <a:t>3. 12. 2019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3879C-D9AE-4C4F-A8FD-DECA5543C4C1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6629400" y="205740"/>
            <a:ext cx="2057400" cy="4389120"/>
          </a:xfrm>
        </p:spPr>
        <p:txBody>
          <a:bodyPr vert="eaVert"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>
          <a:xfrm>
            <a:off x="457200" y="205740"/>
            <a:ext cx="6019800" cy="4389120"/>
          </a:xfrm>
        </p:spPr>
        <p:txBody>
          <a:bodyPr vert="eaVert"/>
          <a:lstStyle/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6C1B5E-67FA-4C86-9247-96F0EB36FCB2}" type="datetimeFigureOut">
              <a:rPr lang="sl-SI" smtClean="0"/>
              <a:t>3. 12. 2019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3879C-D9AE-4C4F-A8FD-DECA5543C4C1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Postavitev po mer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45184-80ED-4EEE-94E2-90517B34E3EE}" type="datetimeFigureOut">
              <a:rPr lang="sl-SI" smtClean="0"/>
              <a:pPr/>
              <a:t>3. 12. 2019</a:t>
            </a:fld>
            <a:endParaRPr lang="sl-SI"/>
          </a:p>
        </p:txBody>
      </p:sp>
      <p:sp>
        <p:nvSpPr>
          <p:cNvPr id="4" name="Ograd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grad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BC820-4BF6-47ED-BB07-2F284CA0C112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45184-80ED-4EEE-94E2-90517B34E3EE}" type="datetimeFigureOut">
              <a:rPr lang="sl-SI" smtClean="0"/>
              <a:pPr/>
              <a:t>3. 12. 2019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BC820-4BF6-47ED-BB07-2F284CA0C112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45184-80ED-4EEE-94E2-90517B34E3EE}" type="datetimeFigureOut">
              <a:rPr lang="sl-SI" smtClean="0"/>
              <a:pPr/>
              <a:t>3. 12. 2019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BC820-4BF6-47ED-BB07-2F284CA0C112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grada besedila 4"/>
          <p:cNvSpPr>
            <a:spLocks noGrp="1"/>
          </p:cNvSpPr>
          <p:nvPr>
            <p:ph type="body" sz="quarter" idx="3"/>
          </p:nvPr>
        </p:nvSpPr>
        <p:spPr>
          <a:xfrm>
            <a:off x="4645028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6" name="Ograda vsebine 5"/>
          <p:cNvSpPr>
            <a:spLocks noGrp="1"/>
          </p:cNvSpPr>
          <p:nvPr>
            <p:ph sz="quarter" idx="4"/>
          </p:nvPr>
        </p:nvSpPr>
        <p:spPr>
          <a:xfrm>
            <a:off x="4645028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7" name="Ograda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45184-80ED-4EEE-94E2-90517B34E3EE}" type="datetimeFigureOut">
              <a:rPr lang="sl-SI" smtClean="0"/>
              <a:pPr/>
              <a:t>3. 12. 2019</a:t>
            </a:fld>
            <a:endParaRPr lang="sl-SI"/>
          </a:p>
        </p:txBody>
      </p:sp>
      <p:sp>
        <p:nvSpPr>
          <p:cNvPr id="8" name="Ograda no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Ograda številke diapoz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BC820-4BF6-47ED-BB07-2F284CA0C112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45184-80ED-4EEE-94E2-90517B34E3EE}" type="datetimeFigureOut">
              <a:rPr lang="sl-SI" smtClean="0"/>
              <a:pPr/>
              <a:t>3. 12. 2019</a:t>
            </a:fld>
            <a:endParaRPr lang="sl-SI"/>
          </a:p>
        </p:txBody>
      </p:sp>
      <p:sp>
        <p:nvSpPr>
          <p:cNvPr id="4" name="Ograd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grad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BC820-4BF6-47ED-BB07-2F284CA0C112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45184-80ED-4EEE-94E2-90517B34E3EE}" type="datetimeFigureOut">
              <a:rPr lang="sl-SI" smtClean="0"/>
              <a:pPr/>
              <a:t>3. 12. 2019</a:t>
            </a:fld>
            <a:endParaRPr lang="sl-SI"/>
          </a:p>
        </p:txBody>
      </p:sp>
      <p:sp>
        <p:nvSpPr>
          <p:cNvPr id="3" name="Ograda no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BC820-4BF6-47ED-BB07-2F284CA0C112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3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3575050" y="204789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457203" y="1076327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45184-80ED-4EEE-94E2-90517B34E3EE}" type="datetimeFigureOut">
              <a:rPr lang="sl-SI" smtClean="0"/>
              <a:pPr/>
              <a:t>3. 12. 2019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BC820-4BF6-47ED-BB07-2F284CA0C112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alpha val="88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naslova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845184-80ED-4EEE-94E2-90517B34E3EE}" type="datetimeFigureOut">
              <a:rPr lang="sl-SI" smtClean="0"/>
              <a:pPr/>
              <a:t>3. 12. 2019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4BC820-4BF6-47ED-BB07-2F284CA0C112}" type="slidenum">
              <a:rPr lang="sl-SI" smtClean="0"/>
              <a:pPr/>
              <a:t>‹#›</a:t>
            </a:fld>
            <a:endParaRPr lang="sl-S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73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60" r:id="rId11"/>
    <p:sldLayoutId id="2147483658" r:id="rId12"/>
    <p:sldLayoutId id="2147483659" r:id="rId13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1">
            <a:alpha val="88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naslova 1"/>
          <p:cNvSpPr>
            <a:spLocks noGrp="1"/>
          </p:cNvSpPr>
          <p:nvPr>
            <p:ph type="title"/>
          </p:nvPr>
        </p:nvSpPr>
        <p:spPr>
          <a:xfrm>
            <a:off x="457200" y="205740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457200" y="1200150"/>
            <a:ext cx="8229600" cy="339471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2"/>
          </p:nvPr>
        </p:nvSpPr>
        <p:spPr>
          <a:xfrm>
            <a:off x="457200" y="4767739"/>
            <a:ext cx="2133600" cy="27289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6C1B5E-67FA-4C86-9247-96F0EB36FCB2}" type="datetimeFigureOut">
              <a:rPr lang="sl-SI" smtClean="0"/>
              <a:t>3. 12. 2019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3"/>
          </p:nvPr>
        </p:nvSpPr>
        <p:spPr>
          <a:xfrm>
            <a:off x="3124200" y="4767739"/>
            <a:ext cx="2895600" cy="27289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4"/>
          </p:nvPr>
        </p:nvSpPr>
        <p:spPr>
          <a:xfrm>
            <a:off x="6553200" y="4767739"/>
            <a:ext cx="2133600" cy="27289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23879C-D9AE-4C4F-A8FD-DECA5543C4C1}" type="slidenum">
              <a:rPr lang="sl-SI" smtClean="0"/>
              <a:t>‹#›</a:t>
            </a:fld>
            <a:endParaRPr lang="sl-S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3" Type="http://schemas.openxmlformats.org/officeDocument/2006/relationships/image" Target="../media/image2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8.jp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9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10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3" Type="http://schemas.openxmlformats.org/officeDocument/2006/relationships/image" Target="../media/image2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microsoft.com/office/2007/relationships/hdphoto" Target="../media/hdphoto1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gradFill flip="none" rotWithShape="1">
            <a:gsLst>
              <a:gs pos="0">
                <a:srgbClr val="FFC327">
                  <a:shade val="30000"/>
                  <a:satMod val="115000"/>
                  <a:lumMod val="73000"/>
                  <a:lumOff val="27000"/>
                </a:srgbClr>
              </a:gs>
              <a:gs pos="31000">
                <a:srgbClr val="FFC327">
                  <a:shade val="67500"/>
                  <a:satMod val="115000"/>
                </a:srgbClr>
              </a:gs>
              <a:gs pos="100000">
                <a:srgbClr val="FFC327">
                  <a:shade val="100000"/>
                  <a:satMod val="115000"/>
                </a:srgbClr>
              </a:gs>
            </a:gsLst>
            <a:lin ang="135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3" cstate="print">
            <a:alphaModFix amt="40000"/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artisticGlowDiffused intensity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b="15856"/>
          <a:stretch/>
        </p:blipFill>
        <p:spPr>
          <a:xfrm>
            <a:off x="2843808" y="1851670"/>
            <a:ext cx="6613293" cy="329183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1925" y="4729206"/>
            <a:ext cx="3536366" cy="369332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r"/>
            <a:r>
              <a:rPr lang="sl-SI" dirty="0" smtClean="0">
                <a:solidFill>
                  <a:schemeClr val="bg1"/>
                </a:solidFill>
              </a:rPr>
              <a:t>12. Slovenski kongres prostovoljstva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07504" y="1576312"/>
            <a:ext cx="858695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VPLIV PROSTOVOLJSKIH AKTIVNOSTI NA ZAPOSLJIVOST MLADIH</a:t>
            </a:r>
          </a:p>
          <a:p>
            <a:endParaRPr lang="sl-SI" sz="24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sl-SI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Mednarodna raziskava  o učinkih prostovoljstva</a:t>
            </a:r>
            <a:endParaRPr lang="en-US" sz="2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47864" y="63876"/>
            <a:ext cx="4146971" cy="412318"/>
          </a:xfrm>
          <a:prstGeom prst="rect">
            <a:avLst/>
          </a:prstGeom>
        </p:spPr>
      </p:pic>
      <p:pic>
        <p:nvPicPr>
          <p:cNvPr id="6" name="Slika 5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0616" y="26008"/>
            <a:ext cx="1436416" cy="478805"/>
          </a:xfrm>
          <a:prstGeom prst="rect">
            <a:avLst/>
          </a:prstGeom>
        </p:spPr>
      </p:pic>
      <p:pic>
        <p:nvPicPr>
          <p:cNvPr id="7" name="Slika 6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74275" y="85357"/>
            <a:ext cx="1569725" cy="340715"/>
          </a:xfrm>
          <a:prstGeom prst="rect">
            <a:avLst/>
          </a:prstGeom>
        </p:spPr>
      </p:pic>
      <p:pic>
        <p:nvPicPr>
          <p:cNvPr id="9" name="Slika 8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39515"/>
            <a:ext cx="1868691" cy="684480"/>
          </a:xfrm>
          <a:prstGeom prst="rect">
            <a:avLst/>
          </a:prstGeom>
        </p:spPr>
      </p:pic>
      <p:sp>
        <p:nvSpPr>
          <p:cNvPr id="10" name="TextBox 2"/>
          <p:cNvSpPr txBox="1"/>
          <p:nvPr/>
        </p:nvSpPr>
        <p:spPr>
          <a:xfrm>
            <a:off x="38681" y="2944292"/>
            <a:ext cx="2051720" cy="369332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r"/>
            <a:r>
              <a:rPr lang="sl-SI" dirty="0" smtClean="0">
                <a:solidFill>
                  <a:schemeClr val="bg1"/>
                </a:solidFill>
              </a:rPr>
              <a:t>Roberta Čotar </a:t>
            </a:r>
            <a:r>
              <a:rPr lang="sl-SI" dirty="0" err="1" smtClean="0">
                <a:solidFill>
                  <a:schemeClr val="bg1"/>
                </a:solidFill>
              </a:rPr>
              <a:t>Krilić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869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Slika 4" descr="imageedit_1_7958877149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-324544" y="2181849"/>
            <a:ext cx="9505056" cy="2873119"/>
          </a:xfrm>
          <a:prstGeom prst="rect">
            <a:avLst/>
          </a:prstGeom>
        </p:spPr>
      </p:pic>
      <p:sp>
        <p:nvSpPr>
          <p:cNvPr id="4" name="Ograda vsebine 11"/>
          <p:cNvSpPr txBox="1">
            <a:spLocks/>
          </p:cNvSpPr>
          <p:nvPr/>
        </p:nvSpPr>
        <p:spPr>
          <a:xfrm>
            <a:off x="179512" y="339502"/>
            <a:ext cx="7848872" cy="1152128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sl-SI" sz="2800" dirty="0" smtClean="0">
              <a:solidFill>
                <a:srgbClr val="FFC000"/>
              </a:solidFill>
            </a:endParaRPr>
          </a:p>
          <a:p>
            <a:r>
              <a:rPr lang="sl-SI" sz="2800" dirty="0" smtClean="0">
                <a:solidFill>
                  <a:srgbClr val="FFC000"/>
                </a:solidFill>
              </a:rPr>
              <a:t>UČINKI PROSTOVOLJSTVA NA ZAPOSLJIVOST</a:t>
            </a:r>
          </a:p>
          <a:p>
            <a:r>
              <a:rPr lang="sl-SI" sz="2800" dirty="0" smtClean="0">
                <a:solidFill>
                  <a:srgbClr val="FFC000"/>
                </a:solidFill>
              </a:rPr>
              <a:t>SISTEMATIČNO SPREMLJANJE </a:t>
            </a:r>
          </a:p>
        </p:txBody>
      </p:sp>
      <p:sp>
        <p:nvSpPr>
          <p:cNvPr id="6" name="Ograda vsebine 11"/>
          <p:cNvSpPr txBox="1">
            <a:spLocks/>
          </p:cNvSpPr>
          <p:nvPr/>
        </p:nvSpPr>
        <p:spPr>
          <a:xfrm>
            <a:off x="2699792" y="1989803"/>
            <a:ext cx="5976664" cy="1152128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sl-SI" sz="1400" dirty="0">
                <a:solidFill>
                  <a:schemeClr val="bg1"/>
                </a:solidFill>
              </a:rPr>
              <a:t>2012-2014: mednarodni raziskovalni projekt 8 nacionalnih agencija in 2 podpornih centrov SALTO – EVS in razvoj kompetenc</a:t>
            </a:r>
          </a:p>
          <a:p>
            <a:endParaRPr lang="sl-SI" sz="1400" dirty="0" smtClean="0">
              <a:solidFill>
                <a:schemeClr val="bg1"/>
              </a:solidFill>
            </a:endParaRPr>
          </a:p>
          <a:p>
            <a:r>
              <a:rPr lang="sl-SI" sz="1800" dirty="0" smtClean="0">
                <a:solidFill>
                  <a:schemeClr val="bg1"/>
                </a:solidFill>
              </a:rPr>
              <a:t>2016: Mednarodna aktivnost EVS za dolgoročno brezposelne mlade – vzpostavljanje partnerstev z zavodi za zaposlovanje in podobnimi institucijami</a:t>
            </a:r>
          </a:p>
          <a:p>
            <a:endParaRPr lang="sl-SI" sz="1400" dirty="0" smtClean="0">
              <a:solidFill>
                <a:schemeClr val="bg1"/>
              </a:solidFill>
            </a:endParaRPr>
          </a:p>
          <a:p>
            <a:r>
              <a:rPr lang="sl-SI" sz="2000" b="1" dirty="0" smtClean="0">
                <a:solidFill>
                  <a:schemeClr val="bg1"/>
                </a:solidFill>
              </a:rPr>
              <a:t>2017 – 2019: mednarodna raziskava (</a:t>
            </a:r>
            <a:r>
              <a:rPr lang="sl-SI" sz="2000" b="1" dirty="0" err="1" smtClean="0">
                <a:solidFill>
                  <a:schemeClr val="bg1"/>
                </a:solidFill>
              </a:rPr>
              <a:t>Movit</a:t>
            </a:r>
            <a:r>
              <a:rPr lang="sl-SI" sz="2000" b="1" dirty="0" smtClean="0">
                <a:solidFill>
                  <a:schemeClr val="bg1"/>
                </a:solidFill>
              </a:rPr>
              <a:t>, </a:t>
            </a:r>
            <a:r>
              <a:rPr lang="sl-SI" sz="2000" b="1" dirty="0" err="1" smtClean="0">
                <a:solidFill>
                  <a:schemeClr val="bg1"/>
                </a:solidFill>
              </a:rPr>
              <a:t>Ecorys</a:t>
            </a:r>
            <a:r>
              <a:rPr lang="sl-SI" sz="2000" b="1" dirty="0" smtClean="0">
                <a:solidFill>
                  <a:schemeClr val="bg1"/>
                </a:solidFill>
              </a:rPr>
              <a:t>)</a:t>
            </a:r>
          </a:p>
          <a:p>
            <a:pPr marL="0" indent="0">
              <a:buNone/>
            </a:pPr>
            <a:r>
              <a:rPr lang="sl-SI" sz="2000" b="1" dirty="0" smtClean="0">
                <a:solidFill>
                  <a:srgbClr val="FFC000"/>
                </a:solidFill>
              </a:rPr>
              <a:t>VPLIV PROSTOVOLJSKIH AKTIVNOSTI NA DOLGOROČNO BREZPOSELNOST MLADIH</a:t>
            </a:r>
          </a:p>
          <a:p>
            <a:endParaRPr lang="sl-SI" sz="1400" dirty="0" smtClean="0">
              <a:solidFill>
                <a:schemeClr val="bg1"/>
              </a:solidFill>
            </a:endParaRPr>
          </a:p>
        </p:txBody>
      </p:sp>
      <p:sp>
        <p:nvSpPr>
          <p:cNvPr id="7" name="Zlomljena puščica 6"/>
          <p:cNvSpPr/>
          <p:nvPr/>
        </p:nvSpPr>
        <p:spPr>
          <a:xfrm rot="5400000">
            <a:off x="7032879" y="1550093"/>
            <a:ext cx="331080" cy="356293"/>
          </a:xfrm>
          <a:prstGeom prst="ben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08765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Slika 4" descr="imageedit_1_7958877149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-324544" y="2181849"/>
            <a:ext cx="9577064" cy="2873119"/>
          </a:xfrm>
          <a:prstGeom prst="rect">
            <a:avLst/>
          </a:prstGeom>
        </p:spPr>
      </p:pic>
      <p:sp>
        <p:nvSpPr>
          <p:cNvPr id="4" name="Ograda vsebine 11"/>
          <p:cNvSpPr txBox="1">
            <a:spLocks/>
          </p:cNvSpPr>
          <p:nvPr/>
        </p:nvSpPr>
        <p:spPr>
          <a:xfrm>
            <a:off x="0" y="-92546"/>
            <a:ext cx="7854688" cy="1224136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sl-SI" dirty="0" smtClean="0">
                <a:solidFill>
                  <a:srgbClr val="FFC000"/>
                </a:solidFill>
              </a:rPr>
              <a:t>Raziskava </a:t>
            </a:r>
          </a:p>
          <a:p>
            <a:pPr marL="0" indent="0">
              <a:buNone/>
            </a:pPr>
            <a:r>
              <a:rPr lang="sl-SI" dirty="0" smtClean="0">
                <a:solidFill>
                  <a:srgbClr val="FFC000"/>
                </a:solidFill>
              </a:rPr>
              <a:t>VPLIV PROSTOVOLJSKIH AKTIVNOSTI NA DOLGOROČNO BREZPOSELNOST MLADIH</a:t>
            </a:r>
          </a:p>
        </p:txBody>
      </p:sp>
      <p:sp>
        <p:nvSpPr>
          <p:cNvPr id="6" name="Ograda vsebine 11"/>
          <p:cNvSpPr txBox="1">
            <a:spLocks/>
          </p:cNvSpPr>
          <p:nvPr/>
        </p:nvSpPr>
        <p:spPr>
          <a:xfrm>
            <a:off x="1979712" y="1923678"/>
            <a:ext cx="6840760" cy="1152128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+mj-lt"/>
              <a:buAutoNum type="arabicPeriod"/>
            </a:pPr>
            <a:r>
              <a:rPr lang="sl-SI" sz="2000" b="1" dirty="0" smtClean="0">
                <a:solidFill>
                  <a:srgbClr val="FFC000"/>
                </a:solidFill>
              </a:rPr>
              <a:t>VPLIV PROSTOVOLJSKIH AKTIVNOSTI NA ZAPOSLJIVOST MLADIH (Z MANJ PRILOŽNOSTMI)</a:t>
            </a:r>
          </a:p>
          <a:p>
            <a:pPr>
              <a:buFont typeface="+mj-lt"/>
              <a:buAutoNum type="arabicPeriod"/>
            </a:pPr>
            <a:endParaRPr lang="sl-SI" sz="2000" b="1" dirty="0" smtClean="0">
              <a:solidFill>
                <a:srgbClr val="FFC000"/>
              </a:solidFill>
            </a:endParaRPr>
          </a:p>
          <a:p>
            <a:pPr>
              <a:buFont typeface="+mj-lt"/>
              <a:buAutoNum type="arabicPeriod"/>
            </a:pPr>
            <a:r>
              <a:rPr lang="sl-SI" sz="2000" b="1" dirty="0" smtClean="0">
                <a:solidFill>
                  <a:schemeClr val="bg1"/>
                </a:solidFill>
              </a:rPr>
              <a:t>NABOR UČINKOVITIH PRAKS ORGANIZACIJ, KI IZVAJAJO PROSTOVOLJSKE AKTIVNOSTI</a:t>
            </a:r>
          </a:p>
          <a:p>
            <a:pPr>
              <a:buFont typeface="+mj-lt"/>
              <a:buAutoNum type="arabicPeriod"/>
            </a:pPr>
            <a:endParaRPr lang="sl-SI" sz="2000" b="1" dirty="0" smtClean="0">
              <a:solidFill>
                <a:schemeClr val="bg1"/>
              </a:solidFill>
            </a:endParaRPr>
          </a:p>
          <a:p>
            <a:pPr>
              <a:buAutoNum type="arabicPeriod"/>
            </a:pPr>
            <a:r>
              <a:rPr lang="sl-SI" sz="2000" b="1" dirty="0" smtClean="0">
                <a:solidFill>
                  <a:schemeClr val="bg1"/>
                </a:solidFill>
              </a:rPr>
              <a:t>PREPOZNAVANJE POMENA SODELOVANJA MED MLADINSKIMI ORGANIZACIJAMI IN INSTITUCIJAMI NA PODROČJU ZAPOSLOVANJA (INOVATIVNA PARTNERSTVA)</a:t>
            </a:r>
            <a:endParaRPr lang="sl-SI" sz="2000" b="1" dirty="0" smtClean="0">
              <a:solidFill>
                <a:srgbClr val="FFC000"/>
              </a:solidFill>
            </a:endParaRPr>
          </a:p>
          <a:p>
            <a:endParaRPr lang="sl-SI" sz="1400" dirty="0" smtClean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44534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Slika 4" descr="imageedit_1_7958877149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-410647" y="2270139"/>
            <a:ext cx="9577064" cy="2873119"/>
          </a:xfrm>
          <a:prstGeom prst="rect">
            <a:avLst/>
          </a:prstGeom>
        </p:spPr>
      </p:pic>
      <p:sp>
        <p:nvSpPr>
          <p:cNvPr id="4" name="Ograda vsebine 11"/>
          <p:cNvSpPr txBox="1">
            <a:spLocks/>
          </p:cNvSpPr>
          <p:nvPr/>
        </p:nvSpPr>
        <p:spPr>
          <a:xfrm>
            <a:off x="91530" y="123478"/>
            <a:ext cx="4572000" cy="3384376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sl-SI" b="1" dirty="0">
                <a:solidFill>
                  <a:srgbClr val="FFC000"/>
                </a:solidFill>
              </a:rPr>
              <a:t>VPLIV PROSTOVOLJSKIH AKTIVNOSTI NA ZAPOSLJIVOST MLADIH </a:t>
            </a:r>
            <a:endParaRPr lang="sl-SI" b="1" dirty="0" smtClean="0">
              <a:solidFill>
                <a:srgbClr val="FFC000"/>
              </a:solidFill>
            </a:endParaRPr>
          </a:p>
          <a:p>
            <a:pPr marL="0" indent="0">
              <a:buNone/>
            </a:pPr>
            <a:r>
              <a:rPr lang="sl-SI" b="1" dirty="0" smtClean="0">
                <a:solidFill>
                  <a:srgbClr val="FFC000"/>
                </a:solidFill>
              </a:rPr>
              <a:t>(Z MANJ  PRILOŽNOSTI)</a:t>
            </a:r>
            <a:endParaRPr lang="sl-SI" b="1" dirty="0">
              <a:solidFill>
                <a:srgbClr val="FFC000"/>
              </a:solidFill>
            </a:endParaRPr>
          </a:p>
        </p:txBody>
      </p:sp>
      <p:pic>
        <p:nvPicPr>
          <p:cNvPr id="2" name="Slika 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86094" y="260540"/>
            <a:ext cx="4378393" cy="4608512"/>
          </a:xfrm>
          <a:prstGeom prst="rect">
            <a:avLst/>
          </a:prstGeom>
        </p:spPr>
      </p:pic>
      <p:sp>
        <p:nvSpPr>
          <p:cNvPr id="3" name="PoljeZBesedilom 2"/>
          <p:cNvSpPr txBox="1"/>
          <p:nvPr/>
        </p:nvSpPr>
        <p:spPr>
          <a:xfrm>
            <a:off x="179512" y="2571750"/>
            <a:ext cx="381642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sl-SI" b="1" dirty="0" smtClean="0"/>
              <a:t>43 </a:t>
            </a:r>
            <a:r>
              <a:rPr lang="sl-SI" b="1" dirty="0"/>
              <a:t>prostovoljcev </a:t>
            </a:r>
          </a:p>
          <a:p>
            <a:pPr lvl="0"/>
            <a:r>
              <a:rPr lang="sl-SI" b="1" dirty="0"/>
              <a:t> </a:t>
            </a:r>
            <a:r>
              <a:rPr lang="sl-SI" b="1" dirty="0" smtClean="0"/>
              <a:t>    </a:t>
            </a:r>
            <a:r>
              <a:rPr lang="sl-SI" dirty="0" smtClean="0"/>
              <a:t>(12 nacionalnosti)</a:t>
            </a:r>
          </a:p>
          <a:p>
            <a:pPr lvl="0"/>
            <a:endParaRPr lang="sl-SI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sl-SI" b="1" dirty="0"/>
              <a:t>24 mladih z manj </a:t>
            </a:r>
            <a:r>
              <a:rPr lang="sl-SI" b="1" dirty="0" smtClean="0"/>
              <a:t>priložnostmi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sl-SI" b="1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sl-SI" b="1" dirty="0" smtClean="0"/>
              <a:t>Delno strukturirani intervjuji </a:t>
            </a:r>
          </a:p>
          <a:p>
            <a:pPr lvl="0"/>
            <a:r>
              <a:rPr lang="sl-SI" b="1" dirty="0" smtClean="0"/>
              <a:t>     </a:t>
            </a:r>
            <a:r>
              <a:rPr lang="sl-SI" dirty="0" smtClean="0"/>
              <a:t>na dveh časovnih točkah</a:t>
            </a:r>
            <a:endParaRPr lang="sl-SI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8242409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Slika 4" descr="imageedit_1_7958877149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-324544" y="2181849"/>
            <a:ext cx="9577064" cy="2873119"/>
          </a:xfrm>
          <a:prstGeom prst="rect">
            <a:avLst/>
          </a:prstGeom>
        </p:spPr>
      </p:pic>
      <p:sp>
        <p:nvSpPr>
          <p:cNvPr id="4" name="Ograda vsebine 11"/>
          <p:cNvSpPr txBox="1">
            <a:spLocks/>
          </p:cNvSpPr>
          <p:nvPr/>
        </p:nvSpPr>
        <p:spPr>
          <a:xfrm>
            <a:off x="91530" y="123478"/>
            <a:ext cx="4572000" cy="3384376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sl-SI" sz="2800" b="1" dirty="0">
                <a:solidFill>
                  <a:srgbClr val="FFC000"/>
                </a:solidFill>
              </a:rPr>
              <a:t>VPLIV PROSTOVOLJSKIH AKTIVNOSTI NA </a:t>
            </a:r>
            <a:endParaRPr lang="sl-SI" sz="2800" b="1" dirty="0" smtClean="0">
              <a:solidFill>
                <a:srgbClr val="FFC000"/>
              </a:solidFill>
            </a:endParaRPr>
          </a:p>
          <a:p>
            <a:pPr marL="0" indent="0">
              <a:buNone/>
            </a:pPr>
            <a:r>
              <a:rPr lang="sl-SI" sz="2800" b="1" dirty="0" smtClean="0">
                <a:solidFill>
                  <a:srgbClr val="FFC000"/>
                </a:solidFill>
              </a:rPr>
              <a:t>ZAPOSLJIVOST </a:t>
            </a:r>
            <a:r>
              <a:rPr lang="sl-SI" sz="2800" b="1" dirty="0">
                <a:solidFill>
                  <a:srgbClr val="FFC000"/>
                </a:solidFill>
              </a:rPr>
              <a:t>MLADIH </a:t>
            </a:r>
            <a:r>
              <a:rPr lang="sl-SI" sz="2800" b="1" dirty="0" smtClean="0">
                <a:solidFill>
                  <a:srgbClr val="FFC000"/>
                </a:solidFill>
              </a:rPr>
              <a:t>(Z MANJ </a:t>
            </a:r>
            <a:r>
              <a:rPr lang="sl-SI" sz="2800" b="1" dirty="0">
                <a:solidFill>
                  <a:srgbClr val="FFC000"/>
                </a:solidFill>
              </a:rPr>
              <a:t>PRILOŽNOSTI</a:t>
            </a:r>
            <a:r>
              <a:rPr lang="sl-SI" sz="2800" b="1" dirty="0" smtClean="0">
                <a:solidFill>
                  <a:srgbClr val="FFC000"/>
                </a:solidFill>
              </a:rPr>
              <a:t>)</a:t>
            </a:r>
            <a:endParaRPr lang="sl-SI" sz="2800" b="1" dirty="0">
              <a:solidFill>
                <a:srgbClr val="FFC000"/>
              </a:solidFill>
            </a:endParaRPr>
          </a:p>
        </p:txBody>
      </p:sp>
      <p:sp>
        <p:nvSpPr>
          <p:cNvPr id="3" name="PoljeZBesedilom 2"/>
          <p:cNvSpPr txBox="1"/>
          <p:nvPr/>
        </p:nvSpPr>
        <p:spPr>
          <a:xfrm>
            <a:off x="128748" y="3112175"/>
            <a:ext cx="4048422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b="1" dirty="0" smtClean="0">
                <a:solidFill>
                  <a:srgbClr val="FFC000"/>
                </a:solidFill>
              </a:rPr>
              <a:t>PRVI STIK</a:t>
            </a:r>
            <a:endParaRPr lang="sl-SI" dirty="0" smtClean="0">
              <a:solidFill>
                <a:srgbClr val="FFC000"/>
              </a:solidFill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sl-SI" dirty="0" smtClean="0">
                <a:solidFill>
                  <a:schemeClr val="bg1"/>
                </a:solidFill>
              </a:rPr>
              <a:t>PREVELIKA VLOGA USTNEGA ŠIRJENJA INFORMACIJ O PROSTOVOLJSTVU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sl-SI" dirty="0" smtClean="0">
                <a:solidFill>
                  <a:schemeClr val="bg1"/>
                </a:solidFill>
              </a:rPr>
              <a:t>PREMIK Z MRTVE TOČKE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sl-SI" dirty="0" smtClean="0">
                <a:solidFill>
                  <a:schemeClr val="bg1"/>
                </a:solidFill>
              </a:rPr>
              <a:t>PREPOZNAVANJE PRILOŽNOSTI ZA BOLJŠO ZAPOSLJIVOST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sl-SI" dirty="0"/>
          </a:p>
        </p:txBody>
      </p:sp>
      <p:sp>
        <p:nvSpPr>
          <p:cNvPr id="6" name="PoljeZBesedilom 5"/>
          <p:cNvSpPr txBox="1"/>
          <p:nvPr/>
        </p:nvSpPr>
        <p:spPr>
          <a:xfrm>
            <a:off x="4716016" y="49008"/>
            <a:ext cx="4754716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b="1" dirty="0" smtClean="0">
                <a:solidFill>
                  <a:srgbClr val="FFC000"/>
                </a:solidFill>
              </a:rPr>
              <a:t>PRIDOBLJENO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sl-SI" dirty="0" smtClean="0">
                <a:solidFill>
                  <a:schemeClr val="bg1"/>
                </a:solidFill>
              </a:rPr>
              <a:t>RAZVOJ USTREZNEGA ODNOSA IMA PREDNOST PRED VEŠČINAMI IN ZNANJEM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sl-SI" dirty="0" smtClean="0">
                <a:solidFill>
                  <a:schemeClr val="bg1"/>
                </a:solidFill>
              </a:rPr>
              <a:t>POVEZAVA MED ODNOSOM IN ZAPOSLJIVOSTJO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l-SI" dirty="0" smtClean="0">
                <a:solidFill>
                  <a:schemeClr val="bg1"/>
                </a:solidFill>
              </a:rPr>
              <a:t>ODRAŠČANJE</a:t>
            </a:r>
            <a:endParaRPr lang="sl-SI" dirty="0">
              <a:solidFill>
                <a:schemeClr val="bg1"/>
              </a:solidFill>
            </a:endParaRPr>
          </a:p>
        </p:txBody>
      </p:sp>
      <p:sp>
        <p:nvSpPr>
          <p:cNvPr id="7" name="PoljeZBesedilom 6"/>
          <p:cNvSpPr txBox="1"/>
          <p:nvPr/>
        </p:nvSpPr>
        <p:spPr>
          <a:xfrm>
            <a:off x="2364985" y="1347614"/>
            <a:ext cx="659282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i="1" dirty="0"/>
              <a:t> </a:t>
            </a:r>
            <a:endParaRPr lang="sl-SI" dirty="0"/>
          </a:p>
          <a:p>
            <a:endParaRPr lang="sl-SI" dirty="0">
              <a:solidFill>
                <a:schemeClr val="bg1"/>
              </a:solidFill>
            </a:endParaRPr>
          </a:p>
          <a:p>
            <a:pPr algn="r"/>
            <a:r>
              <a:rPr lang="sl-SI" b="1" dirty="0">
                <a:solidFill>
                  <a:srgbClr val="FFC000"/>
                </a:solidFill>
              </a:rPr>
              <a:t>DRUŽBENA DIMENZIJA</a:t>
            </a:r>
            <a:endParaRPr lang="sl-SI" dirty="0">
              <a:solidFill>
                <a:srgbClr val="FFC000"/>
              </a:solidFill>
            </a:endParaRPr>
          </a:p>
          <a:p>
            <a:pPr marL="285750" lvl="0" indent="-285750" algn="r">
              <a:buFont typeface="Arial" panose="020B0604020202020204" pitchFamily="34" charset="0"/>
              <a:buChar char="•"/>
            </a:pPr>
            <a:r>
              <a:rPr lang="sl-SI" dirty="0">
                <a:solidFill>
                  <a:schemeClr val="bg1"/>
                </a:solidFill>
              </a:rPr>
              <a:t>POZITIVNI VPLIVI VEČANJA SOCIALNE MREŽE </a:t>
            </a:r>
          </a:p>
          <a:p>
            <a:pPr marL="285750" lvl="0" indent="-285750" algn="r">
              <a:buFont typeface="Arial" panose="020B0604020202020204" pitchFamily="34" charset="0"/>
              <a:buChar char="•"/>
            </a:pPr>
            <a:r>
              <a:rPr lang="sl-SI" dirty="0">
                <a:solidFill>
                  <a:schemeClr val="bg1"/>
                </a:solidFill>
              </a:rPr>
              <a:t>ZMOŽNOST MEDNARODNE MOBILNOSTI = RAZŠIRJEN TRG DELA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sl-SI" dirty="0"/>
          </a:p>
        </p:txBody>
      </p:sp>
      <p:sp>
        <p:nvSpPr>
          <p:cNvPr id="8" name="PoljeZBesedilom 7"/>
          <p:cNvSpPr txBox="1"/>
          <p:nvPr/>
        </p:nvSpPr>
        <p:spPr>
          <a:xfrm>
            <a:off x="3806317" y="3626346"/>
            <a:ext cx="5224905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r">
              <a:buFont typeface="Arial" panose="020B0604020202020204" pitchFamily="34" charset="0"/>
              <a:buChar char="•"/>
            </a:pPr>
            <a:r>
              <a:rPr lang="sl-SI" b="1" dirty="0">
                <a:solidFill>
                  <a:srgbClr val="FFC000"/>
                </a:solidFill>
              </a:rPr>
              <a:t>NASLEDNJI KORAKI</a:t>
            </a:r>
            <a:endParaRPr lang="sl-SI" dirty="0">
              <a:solidFill>
                <a:srgbClr val="FFC000"/>
              </a:solidFill>
            </a:endParaRPr>
          </a:p>
          <a:p>
            <a:pPr marL="285750" lvl="0" indent="-285750" algn="r">
              <a:buFont typeface="Arial" panose="020B0604020202020204" pitchFamily="34" charset="0"/>
              <a:buChar char="•"/>
            </a:pPr>
            <a:r>
              <a:rPr lang="sl-SI" dirty="0" smtClean="0">
                <a:solidFill>
                  <a:schemeClr val="bg1"/>
                </a:solidFill>
              </a:rPr>
              <a:t>PROSTOVOLJSTVO NI MAGIČNA REŠITEV</a:t>
            </a:r>
          </a:p>
          <a:p>
            <a:pPr marL="285750" lvl="0" indent="-285750" algn="r">
              <a:buFont typeface="Arial" panose="020B0604020202020204" pitchFamily="34" charset="0"/>
              <a:buChar char="•"/>
            </a:pPr>
            <a:r>
              <a:rPr lang="sl-SI" dirty="0" smtClean="0">
                <a:solidFill>
                  <a:schemeClr val="bg1"/>
                </a:solidFill>
              </a:rPr>
              <a:t>ŠIRŠE </a:t>
            </a:r>
            <a:r>
              <a:rPr lang="sl-SI" dirty="0">
                <a:solidFill>
                  <a:schemeClr val="bg1"/>
                </a:solidFill>
              </a:rPr>
              <a:t>RAZUMEVANJE PROFESIONALNEGA RAZVOJA</a:t>
            </a:r>
          </a:p>
          <a:p>
            <a:pPr marL="285750" lvl="0" indent="-285750" algn="r">
              <a:buFont typeface="Arial" panose="020B0604020202020204" pitchFamily="34" charset="0"/>
              <a:buChar char="•"/>
            </a:pPr>
            <a:r>
              <a:rPr lang="sl-SI" dirty="0">
                <a:solidFill>
                  <a:schemeClr val="bg1"/>
                </a:solidFill>
              </a:rPr>
              <a:t>PROBLEM PREPOZNAVANJA IZKUŠENJ</a:t>
            </a:r>
          </a:p>
          <a:p>
            <a:pPr marL="285750" indent="-285750" algn="r">
              <a:buFont typeface="Arial" panose="020B0604020202020204" pitchFamily="34" charset="0"/>
              <a:buChar char="•"/>
            </a:pP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7684379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Slika 4" descr="imageedit_1_7958877149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-252536" y="1707654"/>
            <a:ext cx="9577064" cy="3305167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63688" y="195487"/>
            <a:ext cx="5040560" cy="48173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834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Slika 4" descr="imageedit_1_7958877149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-324544" y="771550"/>
            <a:ext cx="9577064" cy="2873119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44122" y="843558"/>
            <a:ext cx="6412253" cy="40324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03645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-22876" y="13"/>
            <a:ext cx="9144000" cy="5143500"/>
          </a:xfrm>
          <a:prstGeom prst="rect">
            <a:avLst/>
          </a:prstGeom>
          <a:gradFill flip="none" rotWithShape="1">
            <a:gsLst>
              <a:gs pos="0">
                <a:srgbClr val="FFC327">
                  <a:shade val="30000"/>
                  <a:satMod val="115000"/>
                  <a:lumMod val="73000"/>
                  <a:lumOff val="27000"/>
                </a:srgbClr>
              </a:gs>
              <a:gs pos="31000">
                <a:srgbClr val="FFC327">
                  <a:shade val="67500"/>
                  <a:satMod val="115000"/>
                </a:srgbClr>
              </a:gs>
              <a:gs pos="100000">
                <a:srgbClr val="FFC327">
                  <a:shade val="100000"/>
                  <a:satMod val="115000"/>
                </a:srgbClr>
              </a:gs>
            </a:gsLst>
            <a:lin ang="135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sl-SI" sz="2000" b="1" dirty="0" smtClean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3" cstate="print">
            <a:alphaModFix amt="40000"/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artisticGlowDiffused intensity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b="15856"/>
          <a:stretch/>
        </p:blipFill>
        <p:spPr>
          <a:xfrm>
            <a:off x="3923928" y="2570118"/>
            <a:ext cx="5169929" cy="2573382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1925" y="4729206"/>
            <a:ext cx="3536366" cy="369332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r"/>
            <a:r>
              <a:rPr lang="sl-SI" dirty="0" smtClean="0">
                <a:solidFill>
                  <a:schemeClr val="bg1"/>
                </a:solidFill>
              </a:rPr>
              <a:t>12. Slovenski kongres prostovoljstva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6157" y="3264871"/>
            <a:ext cx="14401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HVALA</a:t>
            </a:r>
            <a:r>
              <a:rPr lang="sl-SI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47864" y="63876"/>
            <a:ext cx="4146971" cy="412318"/>
          </a:xfrm>
          <a:prstGeom prst="rect">
            <a:avLst/>
          </a:prstGeom>
        </p:spPr>
      </p:pic>
      <p:pic>
        <p:nvPicPr>
          <p:cNvPr id="6" name="Slika 5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0616" y="26008"/>
            <a:ext cx="1436416" cy="478805"/>
          </a:xfrm>
          <a:prstGeom prst="rect">
            <a:avLst/>
          </a:prstGeom>
        </p:spPr>
      </p:pic>
      <p:pic>
        <p:nvPicPr>
          <p:cNvPr id="7" name="Slika 6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74275" y="85357"/>
            <a:ext cx="1569725" cy="340715"/>
          </a:xfrm>
          <a:prstGeom prst="rect">
            <a:avLst/>
          </a:prstGeom>
        </p:spPr>
      </p:pic>
      <p:pic>
        <p:nvPicPr>
          <p:cNvPr id="9" name="Slika 8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39515"/>
            <a:ext cx="1868691" cy="684480"/>
          </a:xfrm>
          <a:prstGeom prst="rect">
            <a:avLst/>
          </a:prstGeom>
        </p:spPr>
      </p:pic>
      <p:sp>
        <p:nvSpPr>
          <p:cNvPr id="10" name="TextBox 2"/>
          <p:cNvSpPr txBox="1"/>
          <p:nvPr/>
        </p:nvSpPr>
        <p:spPr>
          <a:xfrm>
            <a:off x="-36004" y="3769849"/>
            <a:ext cx="2051720" cy="369332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r"/>
            <a:r>
              <a:rPr lang="sl-SI" dirty="0" smtClean="0">
                <a:solidFill>
                  <a:schemeClr val="bg1"/>
                </a:solidFill>
              </a:rPr>
              <a:t>Roberta Čotar </a:t>
            </a:r>
            <a:r>
              <a:rPr lang="sl-SI" dirty="0" err="1" smtClean="0">
                <a:solidFill>
                  <a:schemeClr val="bg1"/>
                </a:solidFill>
              </a:rPr>
              <a:t>Krilić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1" name="PoljeZBesedilom 10"/>
          <p:cNvSpPr txBox="1"/>
          <p:nvPr/>
        </p:nvSpPr>
        <p:spPr>
          <a:xfrm>
            <a:off x="107504" y="1315860"/>
            <a:ext cx="7848872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b="1" dirty="0">
                <a:solidFill>
                  <a:schemeClr val="bg1"/>
                </a:solidFill>
              </a:rPr>
              <a:t>Vir: </a:t>
            </a:r>
          </a:p>
          <a:p>
            <a:r>
              <a:rPr lang="sl-SI" dirty="0">
                <a:solidFill>
                  <a:schemeClr val="bg1"/>
                </a:solidFill>
              </a:rPr>
              <a:t>Jonathan, R., Drobne, M. (ur.) (2019). </a:t>
            </a:r>
            <a:r>
              <a:rPr lang="sl-SI" i="1" dirty="0" err="1">
                <a:solidFill>
                  <a:schemeClr val="bg1"/>
                </a:solidFill>
              </a:rPr>
              <a:t>Volunteering</a:t>
            </a:r>
            <a:r>
              <a:rPr lang="sl-SI" i="1" dirty="0">
                <a:solidFill>
                  <a:schemeClr val="bg1"/>
                </a:solidFill>
              </a:rPr>
              <a:t> </a:t>
            </a:r>
            <a:r>
              <a:rPr lang="sl-SI" i="1" dirty="0" err="1">
                <a:solidFill>
                  <a:schemeClr val="bg1"/>
                </a:solidFill>
              </a:rPr>
              <a:t>activities</a:t>
            </a:r>
            <a:r>
              <a:rPr lang="sl-SI" i="1" dirty="0">
                <a:solidFill>
                  <a:schemeClr val="bg1"/>
                </a:solidFill>
              </a:rPr>
              <a:t> to </a:t>
            </a:r>
            <a:r>
              <a:rPr lang="sl-SI" i="1" dirty="0" err="1">
                <a:solidFill>
                  <a:schemeClr val="bg1"/>
                </a:solidFill>
              </a:rPr>
              <a:t>combat</a:t>
            </a:r>
            <a:r>
              <a:rPr lang="sl-SI" i="1" dirty="0">
                <a:solidFill>
                  <a:schemeClr val="bg1"/>
                </a:solidFill>
              </a:rPr>
              <a:t> </a:t>
            </a:r>
            <a:r>
              <a:rPr lang="sl-SI" i="1" dirty="0" err="1" smtClean="0">
                <a:solidFill>
                  <a:schemeClr val="bg1"/>
                </a:solidFill>
              </a:rPr>
              <a:t>long</a:t>
            </a:r>
            <a:r>
              <a:rPr lang="sl-SI" i="1" dirty="0" smtClean="0">
                <a:solidFill>
                  <a:schemeClr val="bg1"/>
                </a:solidFill>
              </a:rPr>
              <a:t>-term </a:t>
            </a:r>
            <a:r>
              <a:rPr lang="sl-SI" i="1" dirty="0" err="1" smtClean="0">
                <a:solidFill>
                  <a:schemeClr val="bg1"/>
                </a:solidFill>
              </a:rPr>
              <a:t>unemployment</a:t>
            </a:r>
            <a:r>
              <a:rPr lang="sl-SI" dirty="0" smtClean="0">
                <a:solidFill>
                  <a:schemeClr val="bg1"/>
                </a:solidFill>
              </a:rPr>
              <a:t>. </a:t>
            </a:r>
            <a:r>
              <a:rPr lang="sl-SI" dirty="0">
                <a:solidFill>
                  <a:schemeClr val="bg1"/>
                </a:solidFill>
              </a:rPr>
              <a:t>Ljubljana: </a:t>
            </a:r>
            <a:r>
              <a:rPr lang="sl-SI" dirty="0" err="1">
                <a:solidFill>
                  <a:schemeClr val="bg1"/>
                </a:solidFill>
              </a:rPr>
              <a:t>Movit</a:t>
            </a:r>
            <a:r>
              <a:rPr lang="sl-SI" dirty="0">
                <a:solidFill>
                  <a:schemeClr val="bg1"/>
                </a:solidFill>
              </a:rPr>
              <a:t>. </a:t>
            </a:r>
          </a:p>
          <a:p>
            <a:endParaRPr lang="sl-SI" dirty="0" smtClean="0">
              <a:solidFill>
                <a:schemeClr val="bg1"/>
              </a:solidFill>
            </a:endParaRPr>
          </a:p>
          <a:p>
            <a:r>
              <a:rPr lang="sl-SI" b="1" dirty="0" smtClean="0">
                <a:solidFill>
                  <a:schemeClr val="bg1"/>
                </a:solidFill>
              </a:rPr>
              <a:t>Dostop:</a:t>
            </a:r>
            <a:endParaRPr lang="sl-SI" b="1" dirty="0">
              <a:solidFill>
                <a:schemeClr val="bg1"/>
              </a:solidFill>
            </a:endParaRPr>
          </a:p>
          <a:p>
            <a:r>
              <a:rPr lang="sl-SI" dirty="0">
                <a:solidFill>
                  <a:schemeClr val="bg1"/>
                </a:solidFill>
              </a:rPr>
              <a:t>http:/</a:t>
            </a:r>
            <a:r>
              <a:rPr lang="sl-SI" i="1" dirty="0">
                <a:solidFill>
                  <a:schemeClr val="bg1"/>
                </a:solidFill>
              </a:rPr>
              <a:t>unemployment</a:t>
            </a:r>
            <a:r>
              <a:rPr lang="sl-SI" dirty="0">
                <a:solidFill>
                  <a:schemeClr val="bg1"/>
                </a:solidFill>
              </a:rPr>
              <a:t>/www.movit.si/ese/ucinki-programa/ucinkiprostovoljstva/</a:t>
            </a:r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8031947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theme/theme1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isar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Načrt po meri">
  <a:themeElements>
    <a:clrScheme name="Pisar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isar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isar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1059</TotalTime>
  <Words>262</Words>
  <Application>Microsoft Office PowerPoint</Application>
  <PresentationFormat>Diaprojekcija na zaslonu (16:9)</PresentationFormat>
  <Paragraphs>65</Paragraphs>
  <Slides>8</Slides>
  <Notes>8</Notes>
  <HiddenSlides>0</HiddenSlides>
  <MMClips>0</MMClips>
  <ScaleCrop>false</ScaleCrop>
  <HeadingPairs>
    <vt:vector size="6" baseType="variant">
      <vt:variant>
        <vt:lpstr>Uporabljene pisave</vt:lpstr>
      </vt:variant>
      <vt:variant>
        <vt:i4>2</vt:i4>
      </vt:variant>
      <vt:variant>
        <vt:lpstr>Tema</vt:lpstr>
      </vt:variant>
      <vt:variant>
        <vt:i4>2</vt:i4>
      </vt:variant>
      <vt:variant>
        <vt:lpstr>Naslovi diapozitivov</vt:lpstr>
      </vt:variant>
      <vt:variant>
        <vt:i4>8</vt:i4>
      </vt:variant>
    </vt:vector>
  </HeadingPairs>
  <TitlesOfParts>
    <vt:vector size="12" baseType="lpstr">
      <vt:lpstr>Arial</vt:lpstr>
      <vt:lpstr>Calibri</vt:lpstr>
      <vt:lpstr>Officeova tema</vt:lpstr>
      <vt:lpstr>Načrt po meri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Diapozitiv 1</dc:title>
  <dc:creator>Jasna Rajnar Petrović</dc:creator>
  <cp:lastModifiedBy>Tjaša Arko</cp:lastModifiedBy>
  <cp:revision>56</cp:revision>
  <dcterms:created xsi:type="dcterms:W3CDTF">2019-01-23T11:02:43Z</dcterms:created>
  <dcterms:modified xsi:type="dcterms:W3CDTF">2019-12-03T10:33:41Z</dcterms:modified>
</cp:coreProperties>
</file>